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7"/>
  </p:notesMasterIdLst>
  <p:sldIdLst>
    <p:sldId id="256" r:id="rId2"/>
    <p:sldId id="257" r:id="rId3"/>
    <p:sldId id="260" r:id="rId4"/>
    <p:sldId id="258" r:id="rId5"/>
    <p:sldId id="259" r:id="rId6"/>
    <p:sldId id="261" r:id="rId7"/>
    <p:sldId id="283" r:id="rId8"/>
    <p:sldId id="262" r:id="rId9"/>
    <p:sldId id="264" r:id="rId10"/>
    <p:sldId id="282" r:id="rId11"/>
    <p:sldId id="270" r:id="rId12"/>
    <p:sldId id="304" r:id="rId13"/>
    <p:sldId id="273" r:id="rId14"/>
    <p:sldId id="266" r:id="rId15"/>
    <p:sldId id="268" r:id="rId16"/>
    <p:sldId id="269" r:id="rId17"/>
    <p:sldId id="296" r:id="rId18"/>
    <p:sldId id="297" r:id="rId19"/>
    <p:sldId id="272" r:id="rId20"/>
    <p:sldId id="298" r:id="rId21"/>
    <p:sldId id="300" r:id="rId22"/>
    <p:sldId id="301" r:id="rId23"/>
    <p:sldId id="284" r:id="rId24"/>
    <p:sldId id="291" r:id="rId25"/>
    <p:sldId id="292" r:id="rId26"/>
    <p:sldId id="293" r:id="rId27"/>
    <p:sldId id="294" r:id="rId28"/>
    <p:sldId id="295" r:id="rId29"/>
    <p:sldId id="286" r:id="rId30"/>
    <p:sldId id="285" r:id="rId31"/>
    <p:sldId id="303" r:id="rId32"/>
    <p:sldId id="278" r:id="rId33"/>
    <p:sldId id="302" r:id="rId34"/>
    <p:sldId id="279" r:id="rId35"/>
    <p:sldId id="281" r:id="rId3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1A107-DB58-4228-8D29-1110F88419B1}" v="1" dt="2023-09-08T18:21:29.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2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B9047-47E7-40F5-9A4D-3361118067B0}" type="doc">
      <dgm:prSet loTypeId="urn:microsoft.com/office/officeart/2005/8/layout/process2" loCatId="process" qsTypeId="urn:microsoft.com/office/officeart/2005/8/quickstyle/simple1" qsCatId="simple" csTypeId="urn:microsoft.com/office/officeart/2005/8/colors/accent2_2" csCatId="accent2" phldr="1"/>
      <dgm:spPr/>
    </dgm:pt>
    <dgm:pt modelId="{EBCC6AEA-8DA4-4089-86C3-ACC659FCED68}">
      <dgm:prSet phldrT="[Text]"/>
      <dgm:spPr/>
      <dgm:t>
        <a:bodyPr/>
        <a:lstStyle/>
        <a:p>
          <a:r>
            <a:rPr lang="en-US"/>
            <a:t>City of Durham (Contracting) – 2 Years</a:t>
          </a:r>
        </a:p>
      </dgm:t>
    </dgm:pt>
    <dgm:pt modelId="{9E26A64C-7B25-414D-B8DC-6CC5F54BF148}" type="parTrans" cxnId="{04EE359A-2DA0-4F38-9FB8-A1CDCE7A88FE}">
      <dgm:prSet/>
      <dgm:spPr/>
      <dgm:t>
        <a:bodyPr/>
        <a:lstStyle/>
        <a:p>
          <a:endParaRPr lang="en-US"/>
        </a:p>
      </dgm:t>
    </dgm:pt>
    <dgm:pt modelId="{0F3BDAC8-90B5-48E3-B105-330C16307D0D}" type="sibTrans" cxnId="{04EE359A-2DA0-4F38-9FB8-A1CDCE7A88FE}">
      <dgm:prSet/>
      <dgm:spPr>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dgm:spPr>
      <dgm:t>
        <a:bodyPr/>
        <a:lstStyle/>
        <a:p>
          <a:endParaRPr lang="en-US"/>
        </a:p>
      </dgm:t>
    </dgm:pt>
    <dgm:pt modelId="{D086B3A3-46D2-44F7-AD28-79BA867E3B84}">
      <dgm:prSet phldrT="[Text]"/>
      <dgm:spPr/>
      <dgm:t>
        <a:bodyPr/>
        <a:lstStyle/>
        <a:p>
          <a:r>
            <a:rPr lang="en-US"/>
            <a:t>City of Durham (Stormwater) – 2 Years</a:t>
          </a:r>
        </a:p>
      </dgm:t>
    </dgm:pt>
    <dgm:pt modelId="{38E230E9-761E-44F5-B864-6045D0EE7983}" type="parTrans" cxnId="{77B0155D-BA85-4919-B85A-5DBD446C3BA5}">
      <dgm:prSet/>
      <dgm:spPr/>
      <dgm:t>
        <a:bodyPr/>
        <a:lstStyle/>
        <a:p>
          <a:endParaRPr lang="en-US"/>
        </a:p>
      </dgm:t>
    </dgm:pt>
    <dgm:pt modelId="{02D96AB7-1B09-429E-BD30-5D332CB3ACFB}" type="sibTrans" cxnId="{77B0155D-BA85-4919-B85A-5DBD446C3BA5}">
      <dgm:prSet/>
      <dgm:spPr>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dgm:spPr>
      <dgm:t>
        <a:bodyPr/>
        <a:lstStyle/>
        <a:p>
          <a:endParaRPr lang="en-US"/>
        </a:p>
      </dgm:t>
    </dgm:pt>
    <dgm:pt modelId="{9D355E58-EFFC-48DB-82BE-1E78BECE6ADE}">
      <dgm:prSet phldrT="[Text]"/>
      <dgm:spPr/>
      <dgm:t>
        <a:bodyPr/>
        <a:lstStyle/>
        <a:p>
          <a:r>
            <a:rPr lang="en-US"/>
            <a:t>ESP Associates, Inc – 3 Years</a:t>
          </a:r>
        </a:p>
      </dgm:t>
    </dgm:pt>
    <dgm:pt modelId="{9E49CA05-8C22-4A00-BC84-B630B0F1B9BF}" type="parTrans" cxnId="{6FE98B89-B480-46D0-B593-89FC56CE07BB}">
      <dgm:prSet/>
      <dgm:spPr/>
      <dgm:t>
        <a:bodyPr/>
        <a:lstStyle/>
        <a:p>
          <a:endParaRPr lang="en-US"/>
        </a:p>
      </dgm:t>
    </dgm:pt>
    <dgm:pt modelId="{72DAD72B-D78B-4B17-BFD9-BFBB80D3CD0A}" type="sibTrans" cxnId="{6FE98B89-B480-46D0-B593-89FC56CE07BB}">
      <dgm:prSet/>
      <dgm:spPr/>
      <dgm:t>
        <a:bodyPr/>
        <a:lstStyle/>
        <a:p>
          <a:endParaRPr lang="en-US"/>
        </a:p>
      </dgm:t>
    </dgm:pt>
    <dgm:pt modelId="{925DBCC8-E5E6-41AC-B081-4C338A402699}">
      <dgm:prSet phldrT="[Text]"/>
      <dgm:spPr/>
      <dgm:t>
        <a:bodyPr/>
        <a:lstStyle/>
        <a:p>
          <a:r>
            <a:rPr lang="en-US"/>
            <a:t>Engineering Degree</a:t>
          </a:r>
        </a:p>
      </dgm:t>
    </dgm:pt>
    <dgm:pt modelId="{AAC1E8F9-FED6-45B9-B686-B4D6288B5EE6}" type="parTrans" cxnId="{E2BF22D5-A4C0-45EC-B26E-F8E6BFC17E57}">
      <dgm:prSet/>
      <dgm:spPr/>
      <dgm:t>
        <a:bodyPr/>
        <a:lstStyle/>
        <a:p>
          <a:endParaRPr lang="en-US"/>
        </a:p>
      </dgm:t>
    </dgm:pt>
    <dgm:pt modelId="{3EB1EBD3-04C9-48A6-B2EE-AA38E682C883}" type="sibTrans" cxnId="{E2BF22D5-A4C0-45EC-B26E-F8E6BFC17E57}">
      <dgm:prSet/>
      <dgm:spPr/>
      <dgm:t>
        <a:bodyPr/>
        <a:lstStyle/>
        <a:p>
          <a:endParaRPr lang="en-US"/>
        </a:p>
      </dgm:t>
    </dgm:pt>
    <dgm:pt modelId="{82079D7F-6A4E-454A-9C78-AFD56B0000A7}" type="pres">
      <dgm:prSet presAssocID="{FE1B9047-47E7-40F5-9A4D-3361118067B0}" presName="linearFlow" presStyleCnt="0">
        <dgm:presLayoutVars>
          <dgm:resizeHandles val="exact"/>
        </dgm:presLayoutVars>
      </dgm:prSet>
      <dgm:spPr/>
    </dgm:pt>
    <dgm:pt modelId="{5429FDEA-8C8E-4D22-A9A2-E89A628C01A0}" type="pres">
      <dgm:prSet presAssocID="{925DBCC8-E5E6-41AC-B081-4C338A402699}" presName="node" presStyleLbl="node1" presStyleIdx="0" presStyleCnt="4">
        <dgm:presLayoutVars>
          <dgm:bulletEnabled val="1"/>
        </dgm:presLayoutVars>
      </dgm:prSet>
      <dgm:spPr/>
    </dgm:pt>
    <dgm:pt modelId="{A41A0256-C6A6-45B1-8F0E-9D71CF43425E}" type="pres">
      <dgm:prSet presAssocID="{3EB1EBD3-04C9-48A6-B2EE-AA38E682C883}" presName="sibTrans" presStyleLbl="sibTrans2D1" presStyleIdx="0" presStyleCnt="3"/>
      <dgm:spPr/>
    </dgm:pt>
    <dgm:pt modelId="{39F28AE4-930A-40C6-A930-D3F81010EEBC}" type="pres">
      <dgm:prSet presAssocID="{3EB1EBD3-04C9-48A6-B2EE-AA38E682C883}" presName="connectorText" presStyleLbl="sibTrans2D1" presStyleIdx="0" presStyleCnt="3"/>
      <dgm:spPr/>
    </dgm:pt>
    <dgm:pt modelId="{063CCCA2-D1AE-4DAB-B90D-FC2C0663A581}" type="pres">
      <dgm:prSet presAssocID="{EBCC6AEA-8DA4-4089-86C3-ACC659FCED68}" presName="node" presStyleLbl="node1" presStyleIdx="1" presStyleCnt="4">
        <dgm:presLayoutVars>
          <dgm:bulletEnabled val="1"/>
        </dgm:presLayoutVars>
      </dgm:prSet>
      <dgm:spPr/>
    </dgm:pt>
    <dgm:pt modelId="{4E5119F5-8897-4EC2-8231-FDF97AC275B9}" type="pres">
      <dgm:prSet presAssocID="{0F3BDAC8-90B5-48E3-B105-330C16307D0D}" presName="sibTrans" presStyleLbl="sibTrans2D1" presStyleIdx="1" presStyleCnt="3"/>
      <dgm:spPr/>
    </dgm:pt>
    <dgm:pt modelId="{82089D49-CE2C-4426-B8D4-125C28E51F76}" type="pres">
      <dgm:prSet presAssocID="{0F3BDAC8-90B5-48E3-B105-330C16307D0D}" presName="connectorText" presStyleLbl="sibTrans2D1" presStyleIdx="1" presStyleCnt="3"/>
      <dgm:spPr/>
    </dgm:pt>
    <dgm:pt modelId="{223C07F3-BEDA-4479-9129-234FBD0B595E}" type="pres">
      <dgm:prSet presAssocID="{D086B3A3-46D2-44F7-AD28-79BA867E3B84}" presName="node" presStyleLbl="node1" presStyleIdx="2" presStyleCnt="4">
        <dgm:presLayoutVars>
          <dgm:bulletEnabled val="1"/>
        </dgm:presLayoutVars>
      </dgm:prSet>
      <dgm:spPr/>
    </dgm:pt>
    <dgm:pt modelId="{3E4C4E7F-8F18-4FA5-910C-070BAEBB9977}" type="pres">
      <dgm:prSet presAssocID="{02D96AB7-1B09-429E-BD30-5D332CB3ACFB}" presName="sibTrans" presStyleLbl="sibTrans2D1" presStyleIdx="2" presStyleCnt="3"/>
      <dgm:spPr/>
    </dgm:pt>
    <dgm:pt modelId="{A42B0287-2B60-49A3-978C-8E007D1EF405}" type="pres">
      <dgm:prSet presAssocID="{02D96AB7-1B09-429E-BD30-5D332CB3ACFB}" presName="connectorText" presStyleLbl="sibTrans2D1" presStyleIdx="2" presStyleCnt="3"/>
      <dgm:spPr/>
    </dgm:pt>
    <dgm:pt modelId="{F40C13AB-2764-4649-9BA3-872D76875C25}" type="pres">
      <dgm:prSet presAssocID="{9D355E58-EFFC-48DB-82BE-1E78BECE6ADE}" presName="node" presStyleLbl="node1" presStyleIdx="3" presStyleCnt="4">
        <dgm:presLayoutVars>
          <dgm:bulletEnabled val="1"/>
        </dgm:presLayoutVars>
      </dgm:prSet>
      <dgm:spPr/>
    </dgm:pt>
  </dgm:ptLst>
  <dgm:cxnLst>
    <dgm:cxn modelId="{CFB08E08-32F3-4574-B5D0-015036703190}" type="presOf" srcId="{0F3BDAC8-90B5-48E3-B105-330C16307D0D}" destId="{82089D49-CE2C-4426-B8D4-125C28E51F76}" srcOrd="1" destOrd="0" presId="urn:microsoft.com/office/officeart/2005/8/layout/process2"/>
    <dgm:cxn modelId="{13993626-C5FD-43A2-BCC4-1B1D45E6976A}" type="presOf" srcId="{02D96AB7-1B09-429E-BD30-5D332CB3ACFB}" destId="{3E4C4E7F-8F18-4FA5-910C-070BAEBB9977}" srcOrd="0" destOrd="0" presId="urn:microsoft.com/office/officeart/2005/8/layout/process2"/>
    <dgm:cxn modelId="{DE09442F-3E03-4A6C-A861-62D2251552FF}" type="presOf" srcId="{3EB1EBD3-04C9-48A6-B2EE-AA38E682C883}" destId="{39F28AE4-930A-40C6-A930-D3F81010EEBC}" srcOrd="1" destOrd="0" presId="urn:microsoft.com/office/officeart/2005/8/layout/process2"/>
    <dgm:cxn modelId="{77B0155D-BA85-4919-B85A-5DBD446C3BA5}" srcId="{FE1B9047-47E7-40F5-9A4D-3361118067B0}" destId="{D086B3A3-46D2-44F7-AD28-79BA867E3B84}" srcOrd="2" destOrd="0" parTransId="{38E230E9-761E-44F5-B864-6045D0EE7983}" sibTransId="{02D96AB7-1B09-429E-BD30-5D332CB3ACFB}"/>
    <dgm:cxn modelId="{4FBB7052-FB8B-49A6-9776-AE3476FDCF9F}" type="presOf" srcId="{FE1B9047-47E7-40F5-9A4D-3361118067B0}" destId="{82079D7F-6A4E-454A-9C78-AFD56B0000A7}" srcOrd="0" destOrd="0" presId="urn:microsoft.com/office/officeart/2005/8/layout/process2"/>
    <dgm:cxn modelId="{52FBDF58-5036-467F-B84E-E2E47EC4A01D}" type="presOf" srcId="{925DBCC8-E5E6-41AC-B081-4C338A402699}" destId="{5429FDEA-8C8E-4D22-A9A2-E89A628C01A0}" srcOrd="0" destOrd="0" presId="urn:microsoft.com/office/officeart/2005/8/layout/process2"/>
    <dgm:cxn modelId="{45B3CE7F-19FA-4DEE-AA57-19F614797C1B}" type="presOf" srcId="{02D96AB7-1B09-429E-BD30-5D332CB3ACFB}" destId="{A42B0287-2B60-49A3-978C-8E007D1EF405}" srcOrd="1" destOrd="0" presId="urn:microsoft.com/office/officeart/2005/8/layout/process2"/>
    <dgm:cxn modelId="{6FE98B89-B480-46D0-B593-89FC56CE07BB}" srcId="{FE1B9047-47E7-40F5-9A4D-3361118067B0}" destId="{9D355E58-EFFC-48DB-82BE-1E78BECE6ADE}" srcOrd="3" destOrd="0" parTransId="{9E49CA05-8C22-4A00-BC84-B630B0F1B9BF}" sibTransId="{72DAD72B-D78B-4B17-BFD9-BFBB80D3CD0A}"/>
    <dgm:cxn modelId="{04EE359A-2DA0-4F38-9FB8-A1CDCE7A88FE}" srcId="{FE1B9047-47E7-40F5-9A4D-3361118067B0}" destId="{EBCC6AEA-8DA4-4089-86C3-ACC659FCED68}" srcOrd="1" destOrd="0" parTransId="{9E26A64C-7B25-414D-B8DC-6CC5F54BF148}" sibTransId="{0F3BDAC8-90B5-48E3-B105-330C16307D0D}"/>
    <dgm:cxn modelId="{241A46A8-BAED-4A44-A029-A00E4F668C81}" type="presOf" srcId="{0F3BDAC8-90B5-48E3-B105-330C16307D0D}" destId="{4E5119F5-8897-4EC2-8231-FDF97AC275B9}" srcOrd="0" destOrd="0" presId="urn:microsoft.com/office/officeart/2005/8/layout/process2"/>
    <dgm:cxn modelId="{ECBB27AC-CC23-4B22-B4A0-2E5D18EDB98C}" type="presOf" srcId="{D086B3A3-46D2-44F7-AD28-79BA867E3B84}" destId="{223C07F3-BEDA-4479-9129-234FBD0B595E}" srcOrd="0" destOrd="0" presId="urn:microsoft.com/office/officeart/2005/8/layout/process2"/>
    <dgm:cxn modelId="{7BBC55C8-7B5D-4FD5-A6F4-7CF8C03D9144}" type="presOf" srcId="{3EB1EBD3-04C9-48A6-B2EE-AA38E682C883}" destId="{A41A0256-C6A6-45B1-8F0E-9D71CF43425E}" srcOrd="0" destOrd="0" presId="urn:microsoft.com/office/officeart/2005/8/layout/process2"/>
    <dgm:cxn modelId="{A5A4B8C8-198E-41DD-AF8F-8755C8CB7369}" type="presOf" srcId="{EBCC6AEA-8DA4-4089-86C3-ACC659FCED68}" destId="{063CCCA2-D1AE-4DAB-B90D-FC2C0663A581}" srcOrd="0" destOrd="0" presId="urn:microsoft.com/office/officeart/2005/8/layout/process2"/>
    <dgm:cxn modelId="{F4344FD3-C8A3-4AC8-AB06-1C544AABCF9B}" type="presOf" srcId="{9D355E58-EFFC-48DB-82BE-1E78BECE6ADE}" destId="{F40C13AB-2764-4649-9BA3-872D76875C25}" srcOrd="0" destOrd="0" presId="urn:microsoft.com/office/officeart/2005/8/layout/process2"/>
    <dgm:cxn modelId="{E2BF22D5-A4C0-45EC-B26E-F8E6BFC17E57}" srcId="{FE1B9047-47E7-40F5-9A4D-3361118067B0}" destId="{925DBCC8-E5E6-41AC-B081-4C338A402699}" srcOrd="0" destOrd="0" parTransId="{AAC1E8F9-FED6-45B9-B686-B4D6288B5EE6}" sibTransId="{3EB1EBD3-04C9-48A6-B2EE-AA38E682C883}"/>
    <dgm:cxn modelId="{81A23F5A-ECF2-4AAA-8D15-F2B9A277282B}" type="presParOf" srcId="{82079D7F-6A4E-454A-9C78-AFD56B0000A7}" destId="{5429FDEA-8C8E-4D22-A9A2-E89A628C01A0}" srcOrd="0" destOrd="0" presId="urn:microsoft.com/office/officeart/2005/8/layout/process2"/>
    <dgm:cxn modelId="{5999E2CA-1909-45C0-9C43-EADC4BF9D8F6}" type="presParOf" srcId="{82079D7F-6A4E-454A-9C78-AFD56B0000A7}" destId="{A41A0256-C6A6-45B1-8F0E-9D71CF43425E}" srcOrd="1" destOrd="0" presId="urn:microsoft.com/office/officeart/2005/8/layout/process2"/>
    <dgm:cxn modelId="{C7CD48C1-6EAD-41C8-8155-657EC5430A5E}" type="presParOf" srcId="{A41A0256-C6A6-45B1-8F0E-9D71CF43425E}" destId="{39F28AE4-930A-40C6-A930-D3F81010EEBC}" srcOrd="0" destOrd="0" presId="urn:microsoft.com/office/officeart/2005/8/layout/process2"/>
    <dgm:cxn modelId="{9D054800-BD08-4881-83DD-6DC0543E7D53}" type="presParOf" srcId="{82079D7F-6A4E-454A-9C78-AFD56B0000A7}" destId="{063CCCA2-D1AE-4DAB-B90D-FC2C0663A581}" srcOrd="2" destOrd="0" presId="urn:microsoft.com/office/officeart/2005/8/layout/process2"/>
    <dgm:cxn modelId="{ABB67BAF-E451-43AC-81A1-585F1E4C98F2}" type="presParOf" srcId="{82079D7F-6A4E-454A-9C78-AFD56B0000A7}" destId="{4E5119F5-8897-4EC2-8231-FDF97AC275B9}" srcOrd="3" destOrd="0" presId="urn:microsoft.com/office/officeart/2005/8/layout/process2"/>
    <dgm:cxn modelId="{BE193509-6073-4FDC-B997-18E91511762E}" type="presParOf" srcId="{4E5119F5-8897-4EC2-8231-FDF97AC275B9}" destId="{82089D49-CE2C-4426-B8D4-125C28E51F76}" srcOrd="0" destOrd="0" presId="urn:microsoft.com/office/officeart/2005/8/layout/process2"/>
    <dgm:cxn modelId="{024787E3-D36F-4C8D-9624-F8FD43C4F7F3}" type="presParOf" srcId="{82079D7F-6A4E-454A-9C78-AFD56B0000A7}" destId="{223C07F3-BEDA-4479-9129-234FBD0B595E}" srcOrd="4" destOrd="0" presId="urn:microsoft.com/office/officeart/2005/8/layout/process2"/>
    <dgm:cxn modelId="{E39D225D-860E-4D28-BF4D-8C449ECA13EF}" type="presParOf" srcId="{82079D7F-6A4E-454A-9C78-AFD56B0000A7}" destId="{3E4C4E7F-8F18-4FA5-910C-070BAEBB9977}" srcOrd="5" destOrd="0" presId="urn:microsoft.com/office/officeart/2005/8/layout/process2"/>
    <dgm:cxn modelId="{26EF6204-B5D4-467D-9665-1E5D37DC1EAC}" type="presParOf" srcId="{3E4C4E7F-8F18-4FA5-910C-070BAEBB9977}" destId="{A42B0287-2B60-49A3-978C-8E007D1EF405}" srcOrd="0" destOrd="0" presId="urn:microsoft.com/office/officeart/2005/8/layout/process2"/>
    <dgm:cxn modelId="{A8EE1F45-D423-4FD3-8C14-253FE1EE908F}" type="presParOf" srcId="{82079D7F-6A4E-454A-9C78-AFD56B0000A7}" destId="{F40C13AB-2764-4649-9BA3-872D76875C25}"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1B9047-47E7-40F5-9A4D-3361118067B0}" type="doc">
      <dgm:prSet loTypeId="urn:microsoft.com/office/officeart/2005/8/layout/process2" loCatId="process" qsTypeId="urn:microsoft.com/office/officeart/2005/8/quickstyle/simple1" qsCatId="simple" csTypeId="urn:microsoft.com/office/officeart/2005/8/colors/accent3_2" csCatId="accent3" phldr="1"/>
      <dgm:spPr/>
    </dgm:pt>
    <dgm:pt modelId="{EBCC6AEA-8DA4-4089-86C3-ACC659FCED68}">
      <dgm:prSet phldrT="[Text]"/>
      <dgm:spPr>
        <a:solidFill>
          <a:srgbClr val="C00000"/>
        </a:solidFill>
      </dgm:spPr>
      <dgm:t>
        <a:bodyPr/>
        <a:lstStyle/>
        <a:p>
          <a:r>
            <a:rPr lang="en-US"/>
            <a:t>Young Professionals Committee</a:t>
          </a:r>
        </a:p>
      </dgm:t>
    </dgm:pt>
    <dgm:pt modelId="{9E26A64C-7B25-414D-B8DC-6CC5F54BF148}" type="parTrans" cxnId="{04EE359A-2DA0-4F38-9FB8-A1CDCE7A88FE}">
      <dgm:prSet/>
      <dgm:spPr/>
      <dgm:t>
        <a:bodyPr/>
        <a:lstStyle/>
        <a:p>
          <a:endParaRPr lang="en-US"/>
        </a:p>
      </dgm:t>
    </dgm:pt>
    <dgm:pt modelId="{0F3BDAC8-90B5-48E3-B105-330C16307D0D}" type="sibTrans" cxnId="{04EE359A-2DA0-4F38-9FB8-A1CDCE7A88FE}">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endParaRPr lang="en-US"/>
        </a:p>
      </dgm:t>
    </dgm:pt>
    <dgm:pt modelId="{D086B3A3-46D2-44F7-AD28-79BA867E3B84}">
      <dgm:prSet phldrT="[Text]"/>
      <dgm:spPr>
        <a:solidFill>
          <a:srgbClr val="C00000"/>
        </a:solidFill>
      </dgm:spPr>
      <dgm:t>
        <a:bodyPr/>
        <a:lstStyle/>
        <a:p>
          <a:r>
            <a:rPr lang="en-US"/>
            <a:t>Technology Committee</a:t>
          </a:r>
        </a:p>
      </dgm:t>
    </dgm:pt>
    <dgm:pt modelId="{38E230E9-761E-44F5-B864-6045D0EE7983}" type="parTrans" cxnId="{77B0155D-BA85-4919-B85A-5DBD446C3BA5}">
      <dgm:prSet/>
      <dgm:spPr/>
      <dgm:t>
        <a:bodyPr/>
        <a:lstStyle/>
        <a:p>
          <a:endParaRPr lang="en-US"/>
        </a:p>
      </dgm:t>
    </dgm:pt>
    <dgm:pt modelId="{02D96AB7-1B09-429E-BD30-5D332CB3ACFB}" type="sibTrans" cxnId="{77B0155D-BA85-4919-B85A-5DBD446C3BA5}">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endParaRPr lang="en-US"/>
        </a:p>
      </dgm:t>
    </dgm:pt>
    <dgm:pt modelId="{9D355E58-EFFC-48DB-82BE-1E78BECE6ADE}">
      <dgm:prSet phldrT="[Text]"/>
      <dgm:spPr>
        <a:solidFill>
          <a:srgbClr val="C00000"/>
        </a:solidFill>
      </dgm:spPr>
      <dgm:t>
        <a:bodyPr/>
        <a:lstStyle/>
        <a:p>
          <a:r>
            <a:rPr lang="en-US"/>
            <a:t>Leadership and Management Division</a:t>
          </a:r>
        </a:p>
      </dgm:t>
    </dgm:pt>
    <dgm:pt modelId="{9E49CA05-8C22-4A00-BC84-B630B0F1B9BF}" type="parTrans" cxnId="{6FE98B89-B480-46D0-B593-89FC56CE07BB}">
      <dgm:prSet/>
      <dgm:spPr/>
      <dgm:t>
        <a:bodyPr/>
        <a:lstStyle/>
        <a:p>
          <a:endParaRPr lang="en-US"/>
        </a:p>
      </dgm:t>
    </dgm:pt>
    <dgm:pt modelId="{72DAD72B-D78B-4B17-BFD9-BFBB80D3CD0A}" type="sibTrans" cxnId="{6FE98B89-B480-46D0-B593-89FC56CE07BB}">
      <dgm:prSet/>
      <dgm:spPr/>
      <dgm:t>
        <a:bodyPr/>
        <a:lstStyle/>
        <a:p>
          <a:endParaRPr lang="en-US"/>
        </a:p>
      </dgm:t>
    </dgm:pt>
    <dgm:pt modelId="{82079D7F-6A4E-454A-9C78-AFD56B0000A7}" type="pres">
      <dgm:prSet presAssocID="{FE1B9047-47E7-40F5-9A4D-3361118067B0}" presName="linearFlow" presStyleCnt="0">
        <dgm:presLayoutVars>
          <dgm:resizeHandles val="exact"/>
        </dgm:presLayoutVars>
      </dgm:prSet>
      <dgm:spPr/>
    </dgm:pt>
    <dgm:pt modelId="{063CCCA2-D1AE-4DAB-B90D-FC2C0663A581}" type="pres">
      <dgm:prSet presAssocID="{EBCC6AEA-8DA4-4089-86C3-ACC659FCED68}" presName="node" presStyleLbl="node1" presStyleIdx="0" presStyleCnt="3">
        <dgm:presLayoutVars>
          <dgm:bulletEnabled val="1"/>
        </dgm:presLayoutVars>
      </dgm:prSet>
      <dgm:spPr/>
    </dgm:pt>
    <dgm:pt modelId="{4E5119F5-8897-4EC2-8231-FDF97AC275B9}" type="pres">
      <dgm:prSet presAssocID="{0F3BDAC8-90B5-48E3-B105-330C16307D0D}" presName="sibTrans" presStyleLbl="sibTrans2D1" presStyleIdx="0" presStyleCnt="2"/>
      <dgm:spPr/>
    </dgm:pt>
    <dgm:pt modelId="{82089D49-CE2C-4426-B8D4-125C28E51F76}" type="pres">
      <dgm:prSet presAssocID="{0F3BDAC8-90B5-48E3-B105-330C16307D0D}" presName="connectorText" presStyleLbl="sibTrans2D1" presStyleIdx="0" presStyleCnt="2"/>
      <dgm:spPr/>
    </dgm:pt>
    <dgm:pt modelId="{223C07F3-BEDA-4479-9129-234FBD0B595E}" type="pres">
      <dgm:prSet presAssocID="{D086B3A3-46D2-44F7-AD28-79BA867E3B84}" presName="node" presStyleLbl="node1" presStyleIdx="1" presStyleCnt="3">
        <dgm:presLayoutVars>
          <dgm:bulletEnabled val="1"/>
        </dgm:presLayoutVars>
      </dgm:prSet>
      <dgm:spPr/>
    </dgm:pt>
    <dgm:pt modelId="{3E4C4E7F-8F18-4FA5-910C-070BAEBB9977}" type="pres">
      <dgm:prSet presAssocID="{02D96AB7-1B09-429E-BD30-5D332CB3ACFB}" presName="sibTrans" presStyleLbl="sibTrans2D1" presStyleIdx="1" presStyleCnt="2"/>
      <dgm:spPr/>
    </dgm:pt>
    <dgm:pt modelId="{A42B0287-2B60-49A3-978C-8E007D1EF405}" type="pres">
      <dgm:prSet presAssocID="{02D96AB7-1B09-429E-BD30-5D332CB3ACFB}" presName="connectorText" presStyleLbl="sibTrans2D1" presStyleIdx="1" presStyleCnt="2"/>
      <dgm:spPr/>
    </dgm:pt>
    <dgm:pt modelId="{F40C13AB-2764-4649-9BA3-872D76875C25}" type="pres">
      <dgm:prSet presAssocID="{9D355E58-EFFC-48DB-82BE-1E78BECE6ADE}" presName="node" presStyleLbl="node1" presStyleIdx="2" presStyleCnt="3">
        <dgm:presLayoutVars>
          <dgm:bulletEnabled val="1"/>
        </dgm:presLayoutVars>
      </dgm:prSet>
      <dgm:spPr/>
    </dgm:pt>
  </dgm:ptLst>
  <dgm:cxnLst>
    <dgm:cxn modelId="{CFB08E08-32F3-4574-B5D0-015036703190}" type="presOf" srcId="{0F3BDAC8-90B5-48E3-B105-330C16307D0D}" destId="{82089D49-CE2C-4426-B8D4-125C28E51F76}" srcOrd="1" destOrd="0" presId="urn:microsoft.com/office/officeart/2005/8/layout/process2"/>
    <dgm:cxn modelId="{13993626-C5FD-43A2-BCC4-1B1D45E6976A}" type="presOf" srcId="{02D96AB7-1B09-429E-BD30-5D332CB3ACFB}" destId="{3E4C4E7F-8F18-4FA5-910C-070BAEBB9977}" srcOrd="0" destOrd="0" presId="urn:microsoft.com/office/officeart/2005/8/layout/process2"/>
    <dgm:cxn modelId="{77B0155D-BA85-4919-B85A-5DBD446C3BA5}" srcId="{FE1B9047-47E7-40F5-9A4D-3361118067B0}" destId="{D086B3A3-46D2-44F7-AD28-79BA867E3B84}" srcOrd="1" destOrd="0" parTransId="{38E230E9-761E-44F5-B864-6045D0EE7983}" sibTransId="{02D96AB7-1B09-429E-BD30-5D332CB3ACFB}"/>
    <dgm:cxn modelId="{4FBB7052-FB8B-49A6-9776-AE3476FDCF9F}" type="presOf" srcId="{FE1B9047-47E7-40F5-9A4D-3361118067B0}" destId="{82079D7F-6A4E-454A-9C78-AFD56B0000A7}" srcOrd="0" destOrd="0" presId="urn:microsoft.com/office/officeart/2005/8/layout/process2"/>
    <dgm:cxn modelId="{45B3CE7F-19FA-4DEE-AA57-19F614797C1B}" type="presOf" srcId="{02D96AB7-1B09-429E-BD30-5D332CB3ACFB}" destId="{A42B0287-2B60-49A3-978C-8E007D1EF405}" srcOrd="1" destOrd="0" presId="urn:microsoft.com/office/officeart/2005/8/layout/process2"/>
    <dgm:cxn modelId="{6FE98B89-B480-46D0-B593-89FC56CE07BB}" srcId="{FE1B9047-47E7-40F5-9A4D-3361118067B0}" destId="{9D355E58-EFFC-48DB-82BE-1E78BECE6ADE}" srcOrd="2" destOrd="0" parTransId="{9E49CA05-8C22-4A00-BC84-B630B0F1B9BF}" sibTransId="{72DAD72B-D78B-4B17-BFD9-BFBB80D3CD0A}"/>
    <dgm:cxn modelId="{04EE359A-2DA0-4F38-9FB8-A1CDCE7A88FE}" srcId="{FE1B9047-47E7-40F5-9A4D-3361118067B0}" destId="{EBCC6AEA-8DA4-4089-86C3-ACC659FCED68}" srcOrd="0" destOrd="0" parTransId="{9E26A64C-7B25-414D-B8DC-6CC5F54BF148}" sibTransId="{0F3BDAC8-90B5-48E3-B105-330C16307D0D}"/>
    <dgm:cxn modelId="{241A46A8-BAED-4A44-A029-A00E4F668C81}" type="presOf" srcId="{0F3BDAC8-90B5-48E3-B105-330C16307D0D}" destId="{4E5119F5-8897-4EC2-8231-FDF97AC275B9}" srcOrd="0" destOrd="0" presId="urn:microsoft.com/office/officeart/2005/8/layout/process2"/>
    <dgm:cxn modelId="{ECBB27AC-CC23-4B22-B4A0-2E5D18EDB98C}" type="presOf" srcId="{D086B3A3-46D2-44F7-AD28-79BA867E3B84}" destId="{223C07F3-BEDA-4479-9129-234FBD0B595E}" srcOrd="0" destOrd="0" presId="urn:microsoft.com/office/officeart/2005/8/layout/process2"/>
    <dgm:cxn modelId="{A5A4B8C8-198E-41DD-AF8F-8755C8CB7369}" type="presOf" srcId="{EBCC6AEA-8DA4-4089-86C3-ACC659FCED68}" destId="{063CCCA2-D1AE-4DAB-B90D-FC2C0663A581}" srcOrd="0" destOrd="0" presId="urn:microsoft.com/office/officeart/2005/8/layout/process2"/>
    <dgm:cxn modelId="{F4344FD3-C8A3-4AC8-AB06-1C544AABCF9B}" type="presOf" srcId="{9D355E58-EFFC-48DB-82BE-1E78BECE6ADE}" destId="{F40C13AB-2764-4649-9BA3-872D76875C25}" srcOrd="0" destOrd="0" presId="urn:microsoft.com/office/officeart/2005/8/layout/process2"/>
    <dgm:cxn modelId="{9D054800-BD08-4881-83DD-6DC0543E7D53}" type="presParOf" srcId="{82079D7F-6A4E-454A-9C78-AFD56B0000A7}" destId="{063CCCA2-D1AE-4DAB-B90D-FC2C0663A581}" srcOrd="0" destOrd="0" presId="urn:microsoft.com/office/officeart/2005/8/layout/process2"/>
    <dgm:cxn modelId="{ABB67BAF-E451-43AC-81A1-585F1E4C98F2}" type="presParOf" srcId="{82079D7F-6A4E-454A-9C78-AFD56B0000A7}" destId="{4E5119F5-8897-4EC2-8231-FDF97AC275B9}" srcOrd="1" destOrd="0" presId="urn:microsoft.com/office/officeart/2005/8/layout/process2"/>
    <dgm:cxn modelId="{BE193509-6073-4FDC-B997-18E91511762E}" type="presParOf" srcId="{4E5119F5-8897-4EC2-8231-FDF97AC275B9}" destId="{82089D49-CE2C-4426-B8D4-125C28E51F76}" srcOrd="0" destOrd="0" presId="urn:microsoft.com/office/officeart/2005/8/layout/process2"/>
    <dgm:cxn modelId="{024787E3-D36F-4C8D-9624-F8FD43C4F7F3}" type="presParOf" srcId="{82079D7F-6A4E-454A-9C78-AFD56B0000A7}" destId="{223C07F3-BEDA-4479-9129-234FBD0B595E}" srcOrd="2" destOrd="0" presId="urn:microsoft.com/office/officeart/2005/8/layout/process2"/>
    <dgm:cxn modelId="{E39D225D-860E-4D28-BF4D-8C449ECA13EF}" type="presParOf" srcId="{82079D7F-6A4E-454A-9C78-AFD56B0000A7}" destId="{3E4C4E7F-8F18-4FA5-910C-070BAEBB9977}" srcOrd="3" destOrd="0" presId="urn:microsoft.com/office/officeart/2005/8/layout/process2"/>
    <dgm:cxn modelId="{26EF6204-B5D4-467D-9665-1E5D37DC1EAC}" type="presParOf" srcId="{3E4C4E7F-8F18-4FA5-910C-070BAEBB9977}" destId="{A42B0287-2B60-49A3-978C-8E007D1EF405}" srcOrd="0" destOrd="0" presId="urn:microsoft.com/office/officeart/2005/8/layout/process2"/>
    <dgm:cxn modelId="{A8EE1F45-D423-4FD3-8C14-253FE1EE908F}" type="presParOf" srcId="{82079D7F-6A4E-454A-9C78-AFD56B0000A7}" destId="{F40C13AB-2764-4649-9BA3-872D76875C25}" srcOrd="4" destOrd="0" presId="urn:microsoft.com/office/officeart/2005/8/layout/process2"/>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E1B9047-47E7-40F5-9A4D-3361118067B0}" type="doc">
      <dgm:prSet loTypeId="urn:microsoft.com/office/officeart/2005/8/layout/process2" loCatId="process" qsTypeId="urn:microsoft.com/office/officeart/2005/8/quickstyle/simple1" qsCatId="simple" csTypeId="urn:microsoft.com/office/officeart/2005/8/colors/accent2_2" csCatId="accent2" phldr="1"/>
      <dgm:spPr/>
    </dgm:pt>
    <dgm:pt modelId="{EBCC6AEA-8DA4-4089-86C3-ACC659FCED68}">
      <dgm:prSet phldrT="[Text]"/>
      <dgm:spPr/>
      <dgm:t>
        <a:bodyPr/>
        <a:lstStyle/>
        <a:p>
          <a:r>
            <a:rPr lang="en-US"/>
            <a:t>City of Sanford  – 10 Years</a:t>
          </a:r>
        </a:p>
      </dgm:t>
    </dgm:pt>
    <dgm:pt modelId="{9E26A64C-7B25-414D-B8DC-6CC5F54BF148}" type="parTrans" cxnId="{04EE359A-2DA0-4F38-9FB8-A1CDCE7A88FE}">
      <dgm:prSet/>
      <dgm:spPr/>
      <dgm:t>
        <a:bodyPr/>
        <a:lstStyle/>
        <a:p>
          <a:endParaRPr lang="en-US"/>
        </a:p>
      </dgm:t>
    </dgm:pt>
    <dgm:pt modelId="{0F3BDAC8-90B5-48E3-B105-330C16307D0D}" type="sibTrans" cxnId="{04EE359A-2DA0-4F38-9FB8-A1CDCE7A88FE}">
      <dgm:prSet/>
      <dgm:spPr>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dgm:spPr>
      <dgm:t>
        <a:bodyPr/>
        <a:lstStyle/>
        <a:p>
          <a:endParaRPr lang="en-US"/>
        </a:p>
      </dgm:t>
    </dgm:pt>
    <dgm:pt modelId="{D086B3A3-46D2-44F7-AD28-79BA867E3B84}">
      <dgm:prSet phldrT="[Text]"/>
      <dgm:spPr/>
      <dgm:t>
        <a:bodyPr/>
        <a:lstStyle/>
        <a:p>
          <a:r>
            <a:rPr lang="en-US"/>
            <a:t>Town of Oak Island – 6 months</a:t>
          </a:r>
        </a:p>
      </dgm:t>
    </dgm:pt>
    <dgm:pt modelId="{38E230E9-761E-44F5-B864-6045D0EE7983}" type="parTrans" cxnId="{77B0155D-BA85-4919-B85A-5DBD446C3BA5}">
      <dgm:prSet/>
      <dgm:spPr/>
      <dgm:t>
        <a:bodyPr/>
        <a:lstStyle/>
        <a:p>
          <a:endParaRPr lang="en-US"/>
        </a:p>
      </dgm:t>
    </dgm:pt>
    <dgm:pt modelId="{02D96AB7-1B09-429E-BD30-5D332CB3ACFB}" type="sibTrans" cxnId="{77B0155D-BA85-4919-B85A-5DBD446C3BA5}">
      <dgm:prSet/>
      <dgm:spPr>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dgm:spPr>
      <dgm:t>
        <a:bodyPr/>
        <a:lstStyle/>
        <a:p>
          <a:endParaRPr lang="en-US"/>
        </a:p>
      </dgm:t>
    </dgm:pt>
    <dgm:pt modelId="{9D355E58-EFFC-48DB-82BE-1E78BECE6ADE}">
      <dgm:prSet phldrT="[Text]"/>
      <dgm:spPr/>
      <dgm:t>
        <a:bodyPr/>
        <a:lstStyle/>
        <a:p>
          <a:r>
            <a:rPr lang="en-US"/>
            <a:t>City of Charlotte – 2.5 Years</a:t>
          </a:r>
        </a:p>
      </dgm:t>
    </dgm:pt>
    <dgm:pt modelId="{9E49CA05-8C22-4A00-BC84-B630B0F1B9BF}" type="parTrans" cxnId="{6FE98B89-B480-46D0-B593-89FC56CE07BB}">
      <dgm:prSet/>
      <dgm:spPr/>
      <dgm:t>
        <a:bodyPr/>
        <a:lstStyle/>
        <a:p>
          <a:endParaRPr lang="en-US"/>
        </a:p>
      </dgm:t>
    </dgm:pt>
    <dgm:pt modelId="{72DAD72B-D78B-4B17-BFD9-BFBB80D3CD0A}" type="sibTrans" cxnId="{6FE98B89-B480-46D0-B593-89FC56CE07BB}">
      <dgm:prSet/>
      <dgm:spPr/>
      <dgm:t>
        <a:bodyPr/>
        <a:lstStyle/>
        <a:p>
          <a:endParaRPr lang="en-US"/>
        </a:p>
      </dgm:t>
    </dgm:pt>
    <dgm:pt modelId="{925DBCC8-E5E6-41AC-B081-4C338A402699}">
      <dgm:prSet phldrT="[Text]"/>
      <dgm:spPr/>
      <dgm:t>
        <a:bodyPr/>
        <a:lstStyle/>
        <a:p>
          <a:r>
            <a:rPr lang="en-US"/>
            <a:t>Concentrated Business Management Degree</a:t>
          </a:r>
        </a:p>
      </dgm:t>
    </dgm:pt>
    <dgm:pt modelId="{AAC1E8F9-FED6-45B9-B686-B4D6288B5EE6}" type="parTrans" cxnId="{E2BF22D5-A4C0-45EC-B26E-F8E6BFC17E57}">
      <dgm:prSet/>
      <dgm:spPr/>
      <dgm:t>
        <a:bodyPr/>
        <a:lstStyle/>
        <a:p>
          <a:endParaRPr lang="en-US"/>
        </a:p>
      </dgm:t>
    </dgm:pt>
    <dgm:pt modelId="{3EB1EBD3-04C9-48A6-B2EE-AA38E682C883}" type="sibTrans" cxnId="{E2BF22D5-A4C0-45EC-B26E-F8E6BFC17E57}">
      <dgm:prSet/>
      <dgm:spPr/>
      <dgm:t>
        <a:bodyPr/>
        <a:lstStyle/>
        <a:p>
          <a:endParaRPr lang="en-US"/>
        </a:p>
      </dgm:t>
    </dgm:pt>
    <dgm:pt modelId="{858B23F1-60E3-4A69-B128-5694A2B5B718}">
      <dgm:prSet phldrT="[Text]"/>
      <dgm:spPr/>
      <dgm:t>
        <a:bodyPr/>
        <a:lstStyle/>
        <a:p>
          <a:r>
            <a:rPr lang="en-US"/>
            <a:t>Town of Wake Forest – 4 years</a:t>
          </a:r>
        </a:p>
      </dgm:t>
    </dgm:pt>
    <dgm:pt modelId="{D073C0E3-B481-4FB8-AE09-8A7E762C34E1}" type="parTrans" cxnId="{9E2D7E85-17C3-4500-B474-9688B9B5FA58}">
      <dgm:prSet/>
      <dgm:spPr/>
      <dgm:t>
        <a:bodyPr/>
        <a:lstStyle/>
        <a:p>
          <a:endParaRPr lang="en-US"/>
        </a:p>
      </dgm:t>
    </dgm:pt>
    <dgm:pt modelId="{85A7F65F-8EE8-44DA-A18C-2288D9D6A3EA}" type="sibTrans" cxnId="{9E2D7E85-17C3-4500-B474-9688B9B5FA58}">
      <dgm:prSet/>
      <dgm:spPr/>
      <dgm:t>
        <a:bodyPr/>
        <a:lstStyle/>
        <a:p>
          <a:endParaRPr lang="en-US"/>
        </a:p>
      </dgm:t>
    </dgm:pt>
    <dgm:pt modelId="{77A6A3B2-B81D-4AA9-92BD-271CB264D31F}">
      <dgm:prSet phldrT="[Text]"/>
      <dgm:spPr/>
      <dgm:t>
        <a:bodyPr/>
        <a:lstStyle/>
        <a:p>
          <a:r>
            <a:rPr lang="en-US"/>
            <a:t>Summit Design &amp; Engineering </a:t>
          </a:r>
        </a:p>
      </dgm:t>
    </dgm:pt>
    <dgm:pt modelId="{28D88622-5F7F-42C7-B48D-E12DE3A99B01}" type="parTrans" cxnId="{88221092-2512-4751-9C85-43ADA3D5644F}">
      <dgm:prSet/>
      <dgm:spPr/>
      <dgm:t>
        <a:bodyPr/>
        <a:lstStyle/>
        <a:p>
          <a:endParaRPr lang="en-US"/>
        </a:p>
      </dgm:t>
    </dgm:pt>
    <dgm:pt modelId="{5EAF38A2-F35F-47A6-B1F3-18BBE678E4C1}" type="sibTrans" cxnId="{88221092-2512-4751-9C85-43ADA3D5644F}">
      <dgm:prSet/>
      <dgm:spPr/>
      <dgm:t>
        <a:bodyPr/>
        <a:lstStyle/>
        <a:p>
          <a:endParaRPr lang="en-US"/>
        </a:p>
      </dgm:t>
    </dgm:pt>
    <dgm:pt modelId="{82079D7F-6A4E-454A-9C78-AFD56B0000A7}" type="pres">
      <dgm:prSet presAssocID="{FE1B9047-47E7-40F5-9A4D-3361118067B0}" presName="linearFlow" presStyleCnt="0">
        <dgm:presLayoutVars>
          <dgm:resizeHandles val="exact"/>
        </dgm:presLayoutVars>
      </dgm:prSet>
      <dgm:spPr/>
    </dgm:pt>
    <dgm:pt modelId="{5429FDEA-8C8E-4D22-A9A2-E89A628C01A0}" type="pres">
      <dgm:prSet presAssocID="{925DBCC8-E5E6-41AC-B081-4C338A402699}" presName="node" presStyleLbl="node1" presStyleIdx="0" presStyleCnt="6">
        <dgm:presLayoutVars>
          <dgm:bulletEnabled val="1"/>
        </dgm:presLayoutVars>
      </dgm:prSet>
      <dgm:spPr/>
    </dgm:pt>
    <dgm:pt modelId="{A41A0256-C6A6-45B1-8F0E-9D71CF43425E}" type="pres">
      <dgm:prSet presAssocID="{3EB1EBD3-04C9-48A6-B2EE-AA38E682C883}" presName="sibTrans" presStyleLbl="sibTrans2D1" presStyleIdx="0" presStyleCnt="5"/>
      <dgm:spPr/>
    </dgm:pt>
    <dgm:pt modelId="{39F28AE4-930A-40C6-A930-D3F81010EEBC}" type="pres">
      <dgm:prSet presAssocID="{3EB1EBD3-04C9-48A6-B2EE-AA38E682C883}" presName="connectorText" presStyleLbl="sibTrans2D1" presStyleIdx="0" presStyleCnt="5"/>
      <dgm:spPr/>
    </dgm:pt>
    <dgm:pt modelId="{063CCCA2-D1AE-4DAB-B90D-FC2C0663A581}" type="pres">
      <dgm:prSet presAssocID="{EBCC6AEA-8DA4-4089-86C3-ACC659FCED68}" presName="node" presStyleLbl="node1" presStyleIdx="1" presStyleCnt="6">
        <dgm:presLayoutVars>
          <dgm:bulletEnabled val="1"/>
        </dgm:presLayoutVars>
      </dgm:prSet>
      <dgm:spPr/>
    </dgm:pt>
    <dgm:pt modelId="{4E5119F5-8897-4EC2-8231-FDF97AC275B9}" type="pres">
      <dgm:prSet presAssocID="{0F3BDAC8-90B5-48E3-B105-330C16307D0D}" presName="sibTrans" presStyleLbl="sibTrans2D1" presStyleIdx="1" presStyleCnt="5"/>
      <dgm:spPr/>
    </dgm:pt>
    <dgm:pt modelId="{82089D49-CE2C-4426-B8D4-125C28E51F76}" type="pres">
      <dgm:prSet presAssocID="{0F3BDAC8-90B5-48E3-B105-330C16307D0D}" presName="connectorText" presStyleLbl="sibTrans2D1" presStyleIdx="1" presStyleCnt="5"/>
      <dgm:spPr/>
    </dgm:pt>
    <dgm:pt modelId="{223C07F3-BEDA-4479-9129-234FBD0B595E}" type="pres">
      <dgm:prSet presAssocID="{D086B3A3-46D2-44F7-AD28-79BA867E3B84}" presName="node" presStyleLbl="node1" presStyleIdx="2" presStyleCnt="6">
        <dgm:presLayoutVars>
          <dgm:bulletEnabled val="1"/>
        </dgm:presLayoutVars>
      </dgm:prSet>
      <dgm:spPr/>
    </dgm:pt>
    <dgm:pt modelId="{3E4C4E7F-8F18-4FA5-910C-070BAEBB9977}" type="pres">
      <dgm:prSet presAssocID="{02D96AB7-1B09-429E-BD30-5D332CB3ACFB}" presName="sibTrans" presStyleLbl="sibTrans2D1" presStyleIdx="2" presStyleCnt="5"/>
      <dgm:spPr/>
    </dgm:pt>
    <dgm:pt modelId="{A42B0287-2B60-49A3-978C-8E007D1EF405}" type="pres">
      <dgm:prSet presAssocID="{02D96AB7-1B09-429E-BD30-5D332CB3ACFB}" presName="connectorText" presStyleLbl="sibTrans2D1" presStyleIdx="2" presStyleCnt="5"/>
      <dgm:spPr/>
    </dgm:pt>
    <dgm:pt modelId="{F40C13AB-2764-4649-9BA3-872D76875C25}" type="pres">
      <dgm:prSet presAssocID="{9D355E58-EFFC-48DB-82BE-1E78BECE6ADE}" presName="node" presStyleLbl="node1" presStyleIdx="3" presStyleCnt="6">
        <dgm:presLayoutVars>
          <dgm:bulletEnabled val="1"/>
        </dgm:presLayoutVars>
      </dgm:prSet>
      <dgm:spPr/>
    </dgm:pt>
    <dgm:pt modelId="{21F8C62C-396D-4497-84B9-D82E6F5D3FA4}" type="pres">
      <dgm:prSet presAssocID="{72DAD72B-D78B-4B17-BFD9-BFBB80D3CD0A}" presName="sibTrans" presStyleLbl="sibTrans2D1" presStyleIdx="3" presStyleCnt="5"/>
      <dgm:spPr/>
    </dgm:pt>
    <dgm:pt modelId="{0B002F72-7F76-444E-B271-4924668EA313}" type="pres">
      <dgm:prSet presAssocID="{72DAD72B-D78B-4B17-BFD9-BFBB80D3CD0A}" presName="connectorText" presStyleLbl="sibTrans2D1" presStyleIdx="3" presStyleCnt="5"/>
      <dgm:spPr/>
    </dgm:pt>
    <dgm:pt modelId="{BD10E9C2-09D9-46EC-A066-928D3A775C99}" type="pres">
      <dgm:prSet presAssocID="{858B23F1-60E3-4A69-B128-5694A2B5B718}" presName="node" presStyleLbl="node1" presStyleIdx="4" presStyleCnt="6">
        <dgm:presLayoutVars>
          <dgm:bulletEnabled val="1"/>
        </dgm:presLayoutVars>
      </dgm:prSet>
      <dgm:spPr/>
    </dgm:pt>
    <dgm:pt modelId="{EA2ADDF3-230B-4B8F-8554-92256ACBDE04}" type="pres">
      <dgm:prSet presAssocID="{85A7F65F-8EE8-44DA-A18C-2288D9D6A3EA}" presName="sibTrans" presStyleLbl="sibTrans2D1" presStyleIdx="4" presStyleCnt="5"/>
      <dgm:spPr/>
    </dgm:pt>
    <dgm:pt modelId="{C03C0B40-F998-4091-A58C-152FA1D2561B}" type="pres">
      <dgm:prSet presAssocID="{85A7F65F-8EE8-44DA-A18C-2288D9D6A3EA}" presName="connectorText" presStyleLbl="sibTrans2D1" presStyleIdx="4" presStyleCnt="5"/>
      <dgm:spPr/>
    </dgm:pt>
    <dgm:pt modelId="{5592243B-B48A-4773-9993-611B0A49603B}" type="pres">
      <dgm:prSet presAssocID="{77A6A3B2-B81D-4AA9-92BD-271CB264D31F}" presName="node" presStyleLbl="node1" presStyleIdx="5" presStyleCnt="6">
        <dgm:presLayoutVars>
          <dgm:bulletEnabled val="1"/>
        </dgm:presLayoutVars>
      </dgm:prSet>
      <dgm:spPr/>
    </dgm:pt>
  </dgm:ptLst>
  <dgm:cxnLst>
    <dgm:cxn modelId="{E645E903-B358-4FCC-A146-D516DB9B0D7F}" type="presOf" srcId="{85A7F65F-8EE8-44DA-A18C-2288D9D6A3EA}" destId="{EA2ADDF3-230B-4B8F-8554-92256ACBDE04}" srcOrd="0" destOrd="0" presId="urn:microsoft.com/office/officeart/2005/8/layout/process2"/>
    <dgm:cxn modelId="{CFB08E08-32F3-4574-B5D0-015036703190}" type="presOf" srcId="{0F3BDAC8-90B5-48E3-B105-330C16307D0D}" destId="{82089D49-CE2C-4426-B8D4-125C28E51F76}" srcOrd="1" destOrd="0" presId="urn:microsoft.com/office/officeart/2005/8/layout/process2"/>
    <dgm:cxn modelId="{13993626-C5FD-43A2-BCC4-1B1D45E6976A}" type="presOf" srcId="{02D96AB7-1B09-429E-BD30-5D332CB3ACFB}" destId="{3E4C4E7F-8F18-4FA5-910C-070BAEBB9977}" srcOrd="0" destOrd="0" presId="urn:microsoft.com/office/officeart/2005/8/layout/process2"/>
    <dgm:cxn modelId="{DE09442F-3E03-4A6C-A861-62D2251552FF}" type="presOf" srcId="{3EB1EBD3-04C9-48A6-B2EE-AA38E682C883}" destId="{39F28AE4-930A-40C6-A930-D3F81010EEBC}" srcOrd="1" destOrd="0" presId="urn:microsoft.com/office/officeart/2005/8/layout/process2"/>
    <dgm:cxn modelId="{4C0F5740-41B0-4508-8501-4DBEBE45E501}" type="presOf" srcId="{72DAD72B-D78B-4B17-BFD9-BFBB80D3CD0A}" destId="{21F8C62C-396D-4497-84B9-D82E6F5D3FA4}" srcOrd="0" destOrd="0" presId="urn:microsoft.com/office/officeart/2005/8/layout/process2"/>
    <dgm:cxn modelId="{77B0155D-BA85-4919-B85A-5DBD446C3BA5}" srcId="{FE1B9047-47E7-40F5-9A4D-3361118067B0}" destId="{D086B3A3-46D2-44F7-AD28-79BA867E3B84}" srcOrd="2" destOrd="0" parTransId="{38E230E9-761E-44F5-B864-6045D0EE7983}" sibTransId="{02D96AB7-1B09-429E-BD30-5D332CB3ACFB}"/>
    <dgm:cxn modelId="{5747C16A-4200-4A6B-9AB6-5F7E5AC4EC18}" type="presOf" srcId="{858B23F1-60E3-4A69-B128-5694A2B5B718}" destId="{BD10E9C2-09D9-46EC-A066-928D3A775C99}" srcOrd="0" destOrd="0" presId="urn:microsoft.com/office/officeart/2005/8/layout/process2"/>
    <dgm:cxn modelId="{BFAA4652-B8E7-4A0D-9328-5C2D6E417876}" type="presOf" srcId="{72DAD72B-D78B-4B17-BFD9-BFBB80D3CD0A}" destId="{0B002F72-7F76-444E-B271-4924668EA313}" srcOrd="1" destOrd="0" presId="urn:microsoft.com/office/officeart/2005/8/layout/process2"/>
    <dgm:cxn modelId="{4FBB7052-FB8B-49A6-9776-AE3476FDCF9F}" type="presOf" srcId="{FE1B9047-47E7-40F5-9A4D-3361118067B0}" destId="{82079D7F-6A4E-454A-9C78-AFD56B0000A7}" srcOrd="0" destOrd="0" presId="urn:microsoft.com/office/officeart/2005/8/layout/process2"/>
    <dgm:cxn modelId="{52FBDF58-5036-467F-B84E-E2E47EC4A01D}" type="presOf" srcId="{925DBCC8-E5E6-41AC-B081-4C338A402699}" destId="{5429FDEA-8C8E-4D22-A9A2-E89A628C01A0}" srcOrd="0" destOrd="0" presId="urn:microsoft.com/office/officeart/2005/8/layout/process2"/>
    <dgm:cxn modelId="{45B3CE7F-19FA-4DEE-AA57-19F614797C1B}" type="presOf" srcId="{02D96AB7-1B09-429E-BD30-5D332CB3ACFB}" destId="{A42B0287-2B60-49A3-978C-8E007D1EF405}" srcOrd="1" destOrd="0" presId="urn:microsoft.com/office/officeart/2005/8/layout/process2"/>
    <dgm:cxn modelId="{9E2D7E85-17C3-4500-B474-9688B9B5FA58}" srcId="{FE1B9047-47E7-40F5-9A4D-3361118067B0}" destId="{858B23F1-60E3-4A69-B128-5694A2B5B718}" srcOrd="4" destOrd="0" parTransId="{D073C0E3-B481-4FB8-AE09-8A7E762C34E1}" sibTransId="{85A7F65F-8EE8-44DA-A18C-2288D9D6A3EA}"/>
    <dgm:cxn modelId="{6FE98B89-B480-46D0-B593-89FC56CE07BB}" srcId="{FE1B9047-47E7-40F5-9A4D-3361118067B0}" destId="{9D355E58-EFFC-48DB-82BE-1E78BECE6ADE}" srcOrd="3" destOrd="0" parTransId="{9E49CA05-8C22-4A00-BC84-B630B0F1B9BF}" sibTransId="{72DAD72B-D78B-4B17-BFD9-BFBB80D3CD0A}"/>
    <dgm:cxn modelId="{33B2F38F-7D22-435B-A606-83D0ED607E37}" type="presOf" srcId="{85A7F65F-8EE8-44DA-A18C-2288D9D6A3EA}" destId="{C03C0B40-F998-4091-A58C-152FA1D2561B}" srcOrd="1" destOrd="0" presId="urn:microsoft.com/office/officeart/2005/8/layout/process2"/>
    <dgm:cxn modelId="{88221092-2512-4751-9C85-43ADA3D5644F}" srcId="{FE1B9047-47E7-40F5-9A4D-3361118067B0}" destId="{77A6A3B2-B81D-4AA9-92BD-271CB264D31F}" srcOrd="5" destOrd="0" parTransId="{28D88622-5F7F-42C7-B48D-E12DE3A99B01}" sibTransId="{5EAF38A2-F35F-47A6-B1F3-18BBE678E4C1}"/>
    <dgm:cxn modelId="{04EE359A-2DA0-4F38-9FB8-A1CDCE7A88FE}" srcId="{FE1B9047-47E7-40F5-9A4D-3361118067B0}" destId="{EBCC6AEA-8DA4-4089-86C3-ACC659FCED68}" srcOrd="1" destOrd="0" parTransId="{9E26A64C-7B25-414D-B8DC-6CC5F54BF148}" sibTransId="{0F3BDAC8-90B5-48E3-B105-330C16307D0D}"/>
    <dgm:cxn modelId="{241A46A8-BAED-4A44-A029-A00E4F668C81}" type="presOf" srcId="{0F3BDAC8-90B5-48E3-B105-330C16307D0D}" destId="{4E5119F5-8897-4EC2-8231-FDF97AC275B9}" srcOrd="0" destOrd="0" presId="urn:microsoft.com/office/officeart/2005/8/layout/process2"/>
    <dgm:cxn modelId="{ECBB27AC-CC23-4B22-B4A0-2E5D18EDB98C}" type="presOf" srcId="{D086B3A3-46D2-44F7-AD28-79BA867E3B84}" destId="{223C07F3-BEDA-4479-9129-234FBD0B595E}" srcOrd="0" destOrd="0" presId="urn:microsoft.com/office/officeart/2005/8/layout/process2"/>
    <dgm:cxn modelId="{7BBC55C8-7B5D-4FD5-A6F4-7CF8C03D9144}" type="presOf" srcId="{3EB1EBD3-04C9-48A6-B2EE-AA38E682C883}" destId="{A41A0256-C6A6-45B1-8F0E-9D71CF43425E}" srcOrd="0" destOrd="0" presId="urn:microsoft.com/office/officeart/2005/8/layout/process2"/>
    <dgm:cxn modelId="{A5A4B8C8-198E-41DD-AF8F-8755C8CB7369}" type="presOf" srcId="{EBCC6AEA-8DA4-4089-86C3-ACC659FCED68}" destId="{063CCCA2-D1AE-4DAB-B90D-FC2C0663A581}" srcOrd="0" destOrd="0" presId="urn:microsoft.com/office/officeart/2005/8/layout/process2"/>
    <dgm:cxn modelId="{F4344FD3-C8A3-4AC8-AB06-1C544AABCF9B}" type="presOf" srcId="{9D355E58-EFFC-48DB-82BE-1E78BECE6ADE}" destId="{F40C13AB-2764-4649-9BA3-872D76875C25}" srcOrd="0" destOrd="0" presId="urn:microsoft.com/office/officeart/2005/8/layout/process2"/>
    <dgm:cxn modelId="{E2BF22D5-A4C0-45EC-B26E-F8E6BFC17E57}" srcId="{FE1B9047-47E7-40F5-9A4D-3361118067B0}" destId="{925DBCC8-E5E6-41AC-B081-4C338A402699}" srcOrd="0" destOrd="0" parTransId="{AAC1E8F9-FED6-45B9-B686-B4D6288B5EE6}" sibTransId="{3EB1EBD3-04C9-48A6-B2EE-AA38E682C883}"/>
    <dgm:cxn modelId="{DC2BEDF9-DADA-4CFC-9C35-881A97F5568B}" type="presOf" srcId="{77A6A3B2-B81D-4AA9-92BD-271CB264D31F}" destId="{5592243B-B48A-4773-9993-611B0A49603B}" srcOrd="0" destOrd="0" presId="urn:microsoft.com/office/officeart/2005/8/layout/process2"/>
    <dgm:cxn modelId="{81A23F5A-ECF2-4AAA-8D15-F2B9A277282B}" type="presParOf" srcId="{82079D7F-6A4E-454A-9C78-AFD56B0000A7}" destId="{5429FDEA-8C8E-4D22-A9A2-E89A628C01A0}" srcOrd="0" destOrd="0" presId="urn:microsoft.com/office/officeart/2005/8/layout/process2"/>
    <dgm:cxn modelId="{5999E2CA-1909-45C0-9C43-EADC4BF9D8F6}" type="presParOf" srcId="{82079D7F-6A4E-454A-9C78-AFD56B0000A7}" destId="{A41A0256-C6A6-45B1-8F0E-9D71CF43425E}" srcOrd="1" destOrd="0" presId="urn:microsoft.com/office/officeart/2005/8/layout/process2"/>
    <dgm:cxn modelId="{C7CD48C1-6EAD-41C8-8155-657EC5430A5E}" type="presParOf" srcId="{A41A0256-C6A6-45B1-8F0E-9D71CF43425E}" destId="{39F28AE4-930A-40C6-A930-D3F81010EEBC}" srcOrd="0" destOrd="0" presId="urn:microsoft.com/office/officeart/2005/8/layout/process2"/>
    <dgm:cxn modelId="{9D054800-BD08-4881-83DD-6DC0543E7D53}" type="presParOf" srcId="{82079D7F-6A4E-454A-9C78-AFD56B0000A7}" destId="{063CCCA2-D1AE-4DAB-B90D-FC2C0663A581}" srcOrd="2" destOrd="0" presId="urn:microsoft.com/office/officeart/2005/8/layout/process2"/>
    <dgm:cxn modelId="{ABB67BAF-E451-43AC-81A1-585F1E4C98F2}" type="presParOf" srcId="{82079D7F-6A4E-454A-9C78-AFD56B0000A7}" destId="{4E5119F5-8897-4EC2-8231-FDF97AC275B9}" srcOrd="3" destOrd="0" presId="urn:microsoft.com/office/officeart/2005/8/layout/process2"/>
    <dgm:cxn modelId="{BE193509-6073-4FDC-B997-18E91511762E}" type="presParOf" srcId="{4E5119F5-8897-4EC2-8231-FDF97AC275B9}" destId="{82089D49-CE2C-4426-B8D4-125C28E51F76}" srcOrd="0" destOrd="0" presId="urn:microsoft.com/office/officeart/2005/8/layout/process2"/>
    <dgm:cxn modelId="{024787E3-D36F-4C8D-9624-F8FD43C4F7F3}" type="presParOf" srcId="{82079D7F-6A4E-454A-9C78-AFD56B0000A7}" destId="{223C07F3-BEDA-4479-9129-234FBD0B595E}" srcOrd="4" destOrd="0" presId="urn:microsoft.com/office/officeart/2005/8/layout/process2"/>
    <dgm:cxn modelId="{E39D225D-860E-4D28-BF4D-8C449ECA13EF}" type="presParOf" srcId="{82079D7F-6A4E-454A-9C78-AFD56B0000A7}" destId="{3E4C4E7F-8F18-4FA5-910C-070BAEBB9977}" srcOrd="5" destOrd="0" presId="urn:microsoft.com/office/officeart/2005/8/layout/process2"/>
    <dgm:cxn modelId="{26EF6204-B5D4-467D-9665-1E5D37DC1EAC}" type="presParOf" srcId="{3E4C4E7F-8F18-4FA5-910C-070BAEBB9977}" destId="{A42B0287-2B60-49A3-978C-8E007D1EF405}" srcOrd="0" destOrd="0" presId="urn:microsoft.com/office/officeart/2005/8/layout/process2"/>
    <dgm:cxn modelId="{A8EE1F45-D423-4FD3-8C14-253FE1EE908F}" type="presParOf" srcId="{82079D7F-6A4E-454A-9C78-AFD56B0000A7}" destId="{F40C13AB-2764-4649-9BA3-872D76875C25}" srcOrd="6" destOrd="0" presId="urn:microsoft.com/office/officeart/2005/8/layout/process2"/>
    <dgm:cxn modelId="{F4647725-6DC8-407E-8BFA-624B54FDF7D3}" type="presParOf" srcId="{82079D7F-6A4E-454A-9C78-AFD56B0000A7}" destId="{21F8C62C-396D-4497-84B9-D82E6F5D3FA4}" srcOrd="7" destOrd="0" presId="urn:microsoft.com/office/officeart/2005/8/layout/process2"/>
    <dgm:cxn modelId="{B8F0D76D-E826-4844-83A4-4D107555C1C9}" type="presParOf" srcId="{21F8C62C-396D-4497-84B9-D82E6F5D3FA4}" destId="{0B002F72-7F76-444E-B271-4924668EA313}" srcOrd="0" destOrd="0" presId="urn:microsoft.com/office/officeart/2005/8/layout/process2"/>
    <dgm:cxn modelId="{12C5EAEA-D0A0-46F4-B9A0-F1B8EF2D5255}" type="presParOf" srcId="{82079D7F-6A4E-454A-9C78-AFD56B0000A7}" destId="{BD10E9C2-09D9-46EC-A066-928D3A775C99}" srcOrd="8" destOrd="0" presId="urn:microsoft.com/office/officeart/2005/8/layout/process2"/>
    <dgm:cxn modelId="{3563C7F0-0A40-4EEE-991A-CBB3970997B2}" type="presParOf" srcId="{82079D7F-6A4E-454A-9C78-AFD56B0000A7}" destId="{EA2ADDF3-230B-4B8F-8554-92256ACBDE04}" srcOrd="9" destOrd="0" presId="urn:microsoft.com/office/officeart/2005/8/layout/process2"/>
    <dgm:cxn modelId="{72DF6C89-760D-4031-AE3C-E1427980F8DB}" type="presParOf" srcId="{EA2ADDF3-230B-4B8F-8554-92256ACBDE04}" destId="{C03C0B40-F998-4091-A58C-152FA1D2561B}" srcOrd="0" destOrd="0" presId="urn:microsoft.com/office/officeart/2005/8/layout/process2"/>
    <dgm:cxn modelId="{86F85B4B-7E31-43BB-A83A-B16772A9B3FB}" type="presParOf" srcId="{82079D7F-6A4E-454A-9C78-AFD56B0000A7}" destId="{5592243B-B48A-4773-9993-611B0A49603B}" srcOrd="10" destOrd="0" presId="urn:microsoft.com/office/officeart/2005/8/layout/process2"/>
  </dgm:cxnLst>
  <dgm:bg>
    <a:solidFill>
      <a:schemeClr val="accent6">
        <a:lumMod val="20000"/>
        <a:lumOff val="80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1B9047-47E7-40F5-9A4D-3361118067B0}" type="doc">
      <dgm:prSet loTypeId="urn:microsoft.com/office/officeart/2005/8/layout/process2" loCatId="process" qsTypeId="urn:microsoft.com/office/officeart/2005/8/quickstyle/simple1" qsCatId="simple" csTypeId="urn:microsoft.com/office/officeart/2005/8/colors/accent3_2" csCatId="accent3" phldr="1"/>
      <dgm:spPr/>
    </dgm:pt>
    <dgm:pt modelId="{EBCC6AEA-8DA4-4089-86C3-ACC659FCED68}">
      <dgm:prSet phldrT="[Text]"/>
      <dgm:spPr>
        <a:solidFill>
          <a:srgbClr val="C00000"/>
        </a:solidFill>
      </dgm:spPr>
      <dgm:t>
        <a:bodyPr/>
        <a:lstStyle/>
        <a:p>
          <a:r>
            <a:rPr lang="en-US"/>
            <a:t>Education &amp; Training Committee – 4 years</a:t>
          </a:r>
        </a:p>
      </dgm:t>
    </dgm:pt>
    <dgm:pt modelId="{9E26A64C-7B25-414D-B8DC-6CC5F54BF148}" type="parTrans" cxnId="{04EE359A-2DA0-4F38-9FB8-A1CDCE7A88FE}">
      <dgm:prSet/>
      <dgm:spPr/>
      <dgm:t>
        <a:bodyPr/>
        <a:lstStyle/>
        <a:p>
          <a:endParaRPr lang="en-US"/>
        </a:p>
      </dgm:t>
    </dgm:pt>
    <dgm:pt modelId="{0F3BDAC8-90B5-48E3-B105-330C16307D0D}" type="sibTrans" cxnId="{04EE359A-2DA0-4F38-9FB8-A1CDCE7A88FE}">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endParaRPr lang="en-US"/>
        </a:p>
      </dgm:t>
    </dgm:pt>
    <dgm:pt modelId="{D086B3A3-46D2-44F7-AD28-79BA867E3B84}">
      <dgm:prSet phldrT="[Text]"/>
      <dgm:spPr>
        <a:solidFill>
          <a:srgbClr val="C00000"/>
        </a:solidFill>
      </dgm:spPr>
      <dgm:t>
        <a:bodyPr/>
        <a:lstStyle/>
        <a:p>
          <a:r>
            <a:rPr lang="en-US"/>
            <a:t>Membership Committee - </a:t>
          </a:r>
        </a:p>
      </dgm:t>
    </dgm:pt>
    <dgm:pt modelId="{38E230E9-761E-44F5-B864-6045D0EE7983}" type="parTrans" cxnId="{77B0155D-BA85-4919-B85A-5DBD446C3BA5}">
      <dgm:prSet/>
      <dgm:spPr/>
      <dgm:t>
        <a:bodyPr/>
        <a:lstStyle/>
        <a:p>
          <a:endParaRPr lang="en-US"/>
        </a:p>
      </dgm:t>
    </dgm:pt>
    <dgm:pt modelId="{02D96AB7-1B09-429E-BD30-5D332CB3ACFB}" type="sibTrans" cxnId="{77B0155D-BA85-4919-B85A-5DBD446C3BA5}">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endParaRPr lang="en-US"/>
        </a:p>
      </dgm:t>
    </dgm:pt>
    <dgm:pt modelId="{9D355E58-EFFC-48DB-82BE-1E78BECE6ADE}">
      <dgm:prSet phldrT="[Text]"/>
      <dgm:spPr>
        <a:solidFill>
          <a:srgbClr val="C00000"/>
        </a:solidFill>
      </dgm:spPr>
      <dgm:t>
        <a:bodyPr/>
        <a:lstStyle/>
        <a:p>
          <a:r>
            <a:rPr lang="en-US"/>
            <a:t>Leadership and Management Division</a:t>
          </a:r>
        </a:p>
      </dgm:t>
    </dgm:pt>
    <dgm:pt modelId="{9E49CA05-8C22-4A00-BC84-B630B0F1B9BF}" type="parTrans" cxnId="{6FE98B89-B480-46D0-B593-89FC56CE07BB}">
      <dgm:prSet/>
      <dgm:spPr/>
      <dgm:t>
        <a:bodyPr/>
        <a:lstStyle/>
        <a:p>
          <a:endParaRPr lang="en-US"/>
        </a:p>
      </dgm:t>
    </dgm:pt>
    <dgm:pt modelId="{72DAD72B-D78B-4B17-BFD9-BFBB80D3CD0A}" type="sibTrans" cxnId="{6FE98B89-B480-46D0-B593-89FC56CE07BB}">
      <dgm:prSet/>
      <dgm:spPr/>
      <dgm:t>
        <a:bodyPr/>
        <a:lstStyle/>
        <a:p>
          <a:endParaRPr lang="en-US"/>
        </a:p>
      </dgm:t>
    </dgm:pt>
    <dgm:pt modelId="{9851F5EF-6D71-45DB-A79B-0B6869D701B5}">
      <dgm:prSet phldrT="[Text]"/>
      <dgm:spPr>
        <a:solidFill>
          <a:srgbClr val="C00000"/>
        </a:solidFill>
      </dgm:spPr>
      <dgm:t>
        <a:bodyPr/>
        <a:lstStyle/>
        <a:p>
          <a:r>
            <a:rPr lang="en-US"/>
            <a:t>Street Division Board Member thru President – 5 years</a:t>
          </a:r>
        </a:p>
      </dgm:t>
    </dgm:pt>
    <dgm:pt modelId="{DD97E482-90AE-4058-A2F5-45DA2940E2ED}" type="parTrans" cxnId="{816D4296-6D14-455A-B744-BB7E84ED1745}">
      <dgm:prSet/>
      <dgm:spPr/>
      <dgm:t>
        <a:bodyPr/>
        <a:lstStyle/>
        <a:p>
          <a:endParaRPr lang="en-US"/>
        </a:p>
      </dgm:t>
    </dgm:pt>
    <dgm:pt modelId="{AF4FDD15-18D1-426E-BA51-8ADC6E0EBFE6}" type="sibTrans" cxnId="{816D4296-6D14-455A-B744-BB7E84ED1745}">
      <dgm:prSet/>
      <dgm:spPr/>
      <dgm:t>
        <a:bodyPr/>
        <a:lstStyle/>
        <a:p>
          <a:endParaRPr lang="en-US"/>
        </a:p>
      </dgm:t>
    </dgm:pt>
    <dgm:pt modelId="{82079D7F-6A4E-454A-9C78-AFD56B0000A7}" type="pres">
      <dgm:prSet presAssocID="{FE1B9047-47E7-40F5-9A4D-3361118067B0}" presName="linearFlow" presStyleCnt="0">
        <dgm:presLayoutVars>
          <dgm:resizeHandles val="exact"/>
        </dgm:presLayoutVars>
      </dgm:prSet>
      <dgm:spPr/>
    </dgm:pt>
    <dgm:pt modelId="{063CCCA2-D1AE-4DAB-B90D-FC2C0663A581}" type="pres">
      <dgm:prSet presAssocID="{EBCC6AEA-8DA4-4089-86C3-ACC659FCED68}" presName="node" presStyleLbl="node1" presStyleIdx="0" presStyleCnt="4">
        <dgm:presLayoutVars>
          <dgm:bulletEnabled val="1"/>
        </dgm:presLayoutVars>
      </dgm:prSet>
      <dgm:spPr/>
    </dgm:pt>
    <dgm:pt modelId="{4E5119F5-8897-4EC2-8231-FDF97AC275B9}" type="pres">
      <dgm:prSet presAssocID="{0F3BDAC8-90B5-48E3-B105-330C16307D0D}" presName="sibTrans" presStyleLbl="sibTrans2D1" presStyleIdx="0" presStyleCnt="3"/>
      <dgm:spPr/>
    </dgm:pt>
    <dgm:pt modelId="{82089D49-CE2C-4426-B8D4-125C28E51F76}" type="pres">
      <dgm:prSet presAssocID="{0F3BDAC8-90B5-48E3-B105-330C16307D0D}" presName="connectorText" presStyleLbl="sibTrans2D1" presStyleIdx="0" presStyleCnt="3"/>
      <dgm:spPr/>
    </dgm:pt>
    <dgm:pt modelId="{CD4BC587-9595-4729-9E1A-1E960F1B460B}" type="pres">
      <dgm:prSet presAssocID="{9851F5EF-6D71-45DB-A79B-0B6869D701B5}" presName="node" presStyleLbl="node1" presStyleIdx="1" presStyleCnt="4">
        <dgm:presLayoutVars>
          <dgm:bulletEnabled val="1"/>
        </dgm:presLayoutVars>
      </dgm:prSet>
      <dgm:spPr/>
    </dgm:pt>
    <dgm:pt modelId="{C5DE3709-EB3B-4667-8267-B7C9698A0AF4}" type="pres">
      <dgm:prSet presAssocID="{AF4FDD15-18D1-426E-BA51-8ADC6E0EBFE6}" presName="sibTrans" presStyleLbl="sibTrans2D1" presStyleIdx="1" presStyleCnt="3"/>
      <dgm:spPr/>
    </dgm:pt>
    <dgm:pt modelId="{503AEA7F-DFF0-4FE8-9ECD-3DE9961D722D}" type="pres">
      <dgm:prSet presAssocID="{AF4FDD15-18D1-426E-BA51-8ADC6E0EBFE6}" presName="connectorText" presStyleLbl="sibTrans2D1" presStyleIdx="1" presStyleCnt="3"/>
      <dgm:spPr/>
    </dgm:pt>
    <dgm:pt modelId="{223C07F3-BEDA-4479-9129-234FBD0B595E}" type="pres">
      <dgm:prSet presAssocID="{D086B3A3-46D2-44F7-AD28-79BA867E3B84}" presName="node" presStyleLbl="node1" presStyleIdx="2" presStyleCnt="4">
        <dgm:presLayoutVars>
          <dgm:bulletEnabled val="1"/>
        </dgm:presLayoutVars>
      </dgm:prSet>
      <dgm:spPr/>
    </dgm:pt>
    <dgm:pt modelId="{3E4C4E7F-8F18-4FA5-910C-070BAEBB9977}" type="pres">
      <dgm:prSet presAssocID="{02D96AB7-1B09-429E-BD30-5D332CB3ACFB}" presName="sibTrans" presStyleLbl="sibTrans2D1" presStyleIdx="2" presStyleCnt="3"/>
      <dgm:spPr/>
    </dgm:pt>
    <dgm:pt modelId="{A42B0287-2B60-49A3-978C-8E007D1EF405}" type="pres">
      <dgm:prSet presAssocID="{02D96AB7-1B09-429E-BD30-5D332CB3ACFB}" presName="connectorText" presStyleLbl="sibTrans2D1" presStyleIdx="2" presStyleCnt="3"/>
      <dgm:spPr/>
    </dgm:pt>
    <dgm:pt modelId="{F40C13AB-2764-4649-9BA3-872D76875C25}" type="pres">
      <dgm:prSet presAssocID="{9D355E58-EFFC-48DB-82BE-1E78BECE6ADE}" presName="node" presStyleLbl="node1" presStyleIdx="3" presStyleCnt="4">
        <dgm:presLayoutVars>
          <dgm:bulletEnabled val="1"/>
        </dgm:presLayoutVars>
      </dgm:prSet>
      <dgm:spPr/>
    </dgm:pt>
  </dgm:ptLst>
  <dgm:cxnLst>
    <dgm:cxn modelId="{CFB08E08-32F3-4574-B5D0-015036703190}" type="presOf" srcId="{0F3BDAC8-90B5-48E3-B105-330C16307D0D}" destId="{82089D49-CE2C-4426-B8D4-125C28E51F76}" srcOrd="1" destOrd="0" presId="urn:microsoft.com/office/officeart/2005/8/layout/process2"/>
    <dgm:cxn modelId="{13993626-C5FD-43A2-BCC4-1B1D45E6976A}" type="presOf" srcId="{02D96AB7-1B09-429E-BD30-5D332CB3ACFB}" destId="{3E4C4E7F-8F18-4FA5-910C-070BAEBB9977}" srcOrd="0" destOrd="0" presId="urn:microsoft.com/office/officeart/2005/8/layout/process2"/>
    <dgm:cxn modelId="{59A95B26-A655-4D63-A9B9-9D38D4639ED6}" type="presOf" srcId="{AF4FDD15-18D1-426E-BA51-8ADC6E0EBFE6}" destId="{C5DE3709-EB3B-4667-8267-B7C9698A0AF4}" srcOrd="0" destOrd="0" presId="urn:microsoft.com/office/officeart/2005/8/layout/process2"/>
    <dgm:cxn modelId="{77B0155D-BA85-4919-B85A-5DBD446C3BA5}" srcId="{FE1B9047-47E7-40F5-9A4D-3361118067B0}" destId="{D086B3A3-46D2-44F7-AD28-79BA867E3B84}" srcOrd="2" destOrd="0" parTransId="{38E230E9-761E-44F5-B864-6045D0EE7983}" sibTransId="{02D96AB7-1B09-429E-BD30-5D332CB3ACFB}"/>
    <dgm:cxn modelId="{4FBB7052-FB8B-49A6-9776-AE3476FDCF9F}" type="presOf" srcId="{FE1B9047-47E7-40F5-9A4D-3361118067B0}" destId="{82079D7F-6A4E-454A-9C78-AFD56B0000A7}" srcOrd="0" destOrd="0" presId="urn:microsoft.com/office/officeart/2005/8/layout/process2"/>
    <dgm:cxn modelId="{45B3CE7F-19FA-4DEE-AA57-19F614797C1B}" type="presOf" srcId="{02D96AB7-1B09-429E-BD30-5D332CB3ACFB}" destId="{A42B0287-2B60-49A3-978C-8E007D1EF405}" srcOrd="1" destOrd="0" presId="urn:microsoft.com/office/officeart/2005/8/layout/process2"/>
    <dgm:cxn modelId="{6FE98B89-B480-46D0-B593-89FC56CE07BB}" srcId="{FE1B9047-47E7-40F5-9A4D-3361118067B0}" destId="{9D355E58-EFFC-48DB-82BE-1E78BECE6ADE}" srcOrd="3" destOrd="0" parTransId="{9E49CA05-8C22-4A00-BC84-B630B0F1B9BF}" sibTransId="{72DAD72B-D78B-4B17-BFD9-BFBB80D3CD0A}"/>
    <dgm:cxn modelId="{816D4296-6D14-455A-B744-BB7E84ED1745}" srcId="{FE1B9047-47E7-40F5-9A4D-3361118067B0}" destId="{9851F5EF-6D71-45DB-A79B-0B6869D701B5}" srcOrd="1" destOrd="0" parTransId="{DD97E482-90AE-4058-A2F5-45DA2940E2ED}" sibTransId="{AF4FDD15-18D1-426E-BA51-8ADC6E0EBFE6}"/>
    <dgm:cxn modelId="{04EE359A-2DA0-4F38-9FB8-A1CDCE7A88FE}" srcId="{FE1B9047-47E7-40F5-9A4D-3361118067B0}" destId="{EBCC6AEA-8DA4-4089-86C3-ACC659FCED68}" srcOrd="0" destOrd="0" parTransId="{9E26A64C-7B25-414D-B8DC-6CC5F54BF148}" sibTransId="{0F3BDAC8-90B5-48E3-B105-330C16307D0D}"/>
    <dgm:cxn modelId="{241A46A8-BAED-4A44-A029-A00E4F668C81}" type="presOf" srcId="{0F3BDAC8-90B5-48E3-B105-330C16307D0D}" destId="{4E5119F5-8897-4EC2-8231-FDF97AC275B9}" srcOrd="0" destOrd="0" presId="urn:microsoft.com/office/officeart/2005/8/layout/process2"/>
    <dgm:cxn modelId="{ECBB27AC-CC23-4B22-B4A0-2E5D18EDB98C}" type="presOf" srcId="{D086B3A3-46D2-44F7-AD28-79BA867E3B84}" destId="{223C07F3-BEDA-4479-9129-234FBD0B595E}" srcOrd="0" destOrd="0" presId="urn:microsoft.com/office/officeart/2005/8/layout/process2"/>
    <dgm:cxn modelId="{59D1EDC3-5705-4245-96E7-2442D500F7D4}" type="presOf" srcId="{9851F5EF-6D71-45DB-A79B-0B6869D701B5}" destId="{CD4BC587-9595-4729-9E1A-1E960F1B460B}" srcOrd="0" destOrd="0" presId="urn:microsoft.com/office/officeart/2005/8/layout/process2"/>
    <dgm:cxn modelId="{A5A4B8C8-198E-41DD-AF8F-8755C8CB7369}" type="presOf" srcId="{EBCC6AEA-8DA4-4089-86C3-ACC659FCED68}" destId="{063CCCA2-D1AE-4DAB-B90D-FC2C0663A581}" srcOrd="0" destOrd="0" presId="urn:microsoft.com/office/officeart/2005/8/layout/process2"/>
    <dgm:cxn modelId="{F4344FD3-C8A3-4AC8-AB06-1C544AABCF9B}" type="presOf" srcId="{9D355E58-EFFC-48DB-82BE-1E78BECE6ADE}" destId="{F40C13AB-2764-4649-9BA3-872D76875C25}" srcOrd="0" destOrd="0" presId="urn:microsoft.com/office/officeart/2005/8/layout/process2"/>
    <dgm:cxn modelId="{4DD562E2-1A32-4BCE-BD95-A03897C5C4F9}" type="presOf" srcId="{AF4FDD15-18D1-426E-BA51-8ADC6E0EBFE6}" destId="{503AEA7F-DFF0-4FE8-9ECD-3DE9961D722D}" srcOrd="1" destOrd="0" presId="urn:microsoft.com/office/officeart/2005/8/layout/process2"/>
    <dgm:cxn modelId="{9D054800-BD08-4881-83DD-6DC0543E7D53}" type="presParOf" srcId="{82079D7F-6A4E-454A-9C78-AFD56B0000A7}" destId="{063CCCA2-D1AE-4DAB-B90D-FC2C0663A581}" srcOrd="0" destOrd="0" presId="urn:microsoft.com/office/officeart/2005/8/layout/process2"/>
    <dgm:cxn modelId="{ABB67BAF-E451-43AC-81A1-585F1E4C98F2}" type="presParOf" srcId="{82079D7F-6A4E-454A-9C78-AFD56B0000A7}" destId="{4E5119F5-8897-4EC2-8231-FDF97AC275B9}" srcOrd="1" destOrd="0" presId="urn:microsoft.com/office/officeart/2005/8/layout/process2"/>
    <dgm:cxn modelId="{BE193509-6073-4FDC-B997-18E91511762E}" type="presParOf" srcId="{4E5119F5-8897-4EC2-8231-FDF97AC275B9}" destId="{82089D49-CE2C-4426-B8D4-125C28E51F76}" srcOrd="0" destOrd="0" presId="urn:microsoft.com/office/officeart/2005/8/layout/process2"/>
    <dgm:cxn modelId="{63FA4564-5197-42DC-A9F1-0A34DEE99908}" type="presParOf" srcId="{82079D7F-6A4E-454A-9C78-AFD56B0000A7}" destId="{CD4BC587-9595-4729-9E1A-1E960F1B460B}" srcOrd="2" destOrd="0" presId="urn:microsoft.com/office/officeart/2005/8/layout/process2"/>
    <dgm:cxn modelId="{0C0E6B6C-E336-42CD-A5CA-CBC08DA42DF1}" type="presParOf" srcId="{82079D7F-6A4E-454A-9C78-AFD56B0000A7}" destId="{C5DE3709-EB3B-4667-8267-B7C9698A0AF4}" srcOrd="3" destOrd="0" presId="urn:microsoft.com/office/officeart/2005/8/layout/process2"/>
    <dgm:cxn modelId="{1DFECBC2-C987-4ACC-8928-10212ECDBA38}" type="presParOf" srcId="{C5DE3709-EB3B-4667-8267-B7C9698A0AF4}" destId="{503AEA7F-DFF0-4FE8-9ECD-3DE9961D722D}" srcOrd="0" destOrd="0" presId="urn:microsoft.com/office/officeart/2005/8/layout/process2"/>
    <dgm:cxn modelId="{024787E3-D36F-4C8D-9624-F8FD43C4F7F3}" type="presParOf" srcId="{82079D7F-6A4E-454A-9C78-AFD56B0000A7}" destId="{223C07F3-BEDA-4479-9129-234FBD0B595E}" srcOrd="4" destOrd="0" presId="urn:microsoft.com/office/officeart/2005/8/layout/process2"/>
    <dgm:cxn modelId="{E39D225D-860E-4D28-BF4D-8C449ECA13EF}" type="presParOf" srcId="{82079D7F-6A4E-454A-9C78-AFD56B0000A7}" destId="{3E4C4E7F-8F18-4FA5-910C-070BAEBB9977}" srcOrd="5" destOrd="0" presId="urn:microsoft.com/office/officeart/2005/8/layout/process2"/>
    <dgm:cxn modelId="{26EF6204-B5D4-467D-9665-1E5D37DC1EAC}" type="presParOf" srcId="{3E4C4E7F-8F18-4FA5-910C-070BAEBB9977}" destId="{A42B0287-2B60-49A3-978C-8E007D1EF405}" srcOrd="0" destOrd="0" presId="urn:microsoft.com/office/officeart/2005/8/layout/process2"/>
    <dgm:cxn modelId="{A8EE1F45-D423-4FD3-8C14-253FE1EE908F}" type="presParOf" srcId="{82079D7F-6A4E-454A-9C78-AFD56B0000A7}" destId="{F40C13AB-2764-4649-9BA3-872D76875C25}" srcOrd="6"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9FDEA-8C8E-4D22-A9A2-E89A628C01A0}">
      <dsp:nvSpPr>
        <dsp:cNvPr id="0" name=""/>
        <dsp:cNvSpPr/>
      </dsp:nvSpPr>
      <dsp:spPr>
        <a:xfrm>
          <a:off x="228007" y="1949"/>
          <a:ext cx="1305386" cy="72521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Engineering Degree</a:t>
          </a:r>
        </a:p>
      </dsp:txBody>
      <dsp:txXfrm>
        <a:off x="249248" y="23190"/>
        <a:ext cx="1262904" cy="682732"/>
      </dsp:txXfrm>
    </dsp:sp>
    <dsp:sp modelId="{A41A0256-C6A6-45B1-8F0E-9D71CF43425E}">
      <dsp:nvSpPr>
        <dsp:cNvPr id="0" name=""/>
        <dsp:cNvSpPr/>
      </dsp:nvSpPr>
      <dsp:spPr>
        <a:xfrm rot="5400000">
          <a:off x="744723" y="745294"/>
          <a:ext cx="271955" cy="3263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772489"/>
        <a:ext cx="195808" cy="190369"/>
      </dsp:txXfrm>
    </dsp:sp>
    <dsp:sp modelId="{063CCCA2-D1AE-4DAB-B90D-FC2C0663A581}">
      <dsp:nvSpPr>
        <dsp:cNvPr id="0" name=""/>
        <dsp:cNvSpPr/>
      </dsp:nvSpPr>
      <dsp:spPr>
        <a:xfrm>
          <a:off x="228007" y="1089771"/>
          <a:ext cx="1305386" cy="72521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City of Durham (Contracting) – 2 Years</a:t>
          </a:r>
        </a:p>
      </dsp:txBody>
      <dsp:txXfrm>
        <a:off x="249248" y="1111012"/>
        <a:ext cx="1262904" cy="682732"/>
      </dsp:txXfrm>
    </dsp:sp>
    <dsp:sp modelId="{4E5119F5-8897-4EC2-8231-FDF97AC275B9}">
      <dsp:nvSpPr>
        <dsp:cNvPr id="0" name=""/>
        <dsp:cNvSpPr/>
      </dsp:nvSpPr>
      <dsp:spPr>
        <a:xfrm rot="5400000">
          <a:off x="744723" y="1833116"/>
          <a:ext cx="271955" cy="326346"/>
        </a:xfrm>
        <a:prstGeom prst="rightArrow">
          <a:avLst>
            <a:gd name="adj1" fmla="val 60000"/>
            <a:gd name="adj2" fmla="val 50000"/>
          </a:avLst>
        </a:prstGeom>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1860311"/>
        <a:ext cx="195808" cy="190369"/>
      </dsp:txXfrm>
    </dsp:sp>
    <dsp:sp modelId="{223C07F3-BEDA-4479-9129-234FBD0B595E}">
      <dsp:nvSpPr>
        <dsp:cNvPr id="0" name=""/>
        <dsp:cNvSpPr/>
      </dsp:nvSpPr>
      <dsp:spPr>
        <a:xfrm>
          <a:off x="228007" y="2177593"/>
          <a:ext cx="1305386" cy="72521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City of Durham (Stormwater) – 2 Years</a:t>
          </a:r>
        </a:p>
      </dsp:txBody>
      <dsp:txXfrm>
        <a:off x="249248" y="2198834"/>
        <a:ext cx="1262904" cy="682732"/>
      </dsp:txXfrm>
    </dsp:sp>
    <dsp:sp modelId="{3E4C4E7F-8F18-4FA5-910C-070BAEBB9977}">
      <dsp:nvSpPr>
        <dsp:cNvPr id="0" name=""/>
        <dsp:cNvSpPr/>
      </dsp:nvSpPr>
      <dsp:spPr>
        <a:xfrm rot="5400000">
          <a:off x="744723" y="2920938"/>
          <a:ext cx="271955" cy="326346"/>
        </a:xfrm>
        <a:prstGeom prst="rightArrow">
          <a:avLst>
            <a:gd name="adj1" fmla="val 60000"/>
            <a:gd name="adj2" fmla="val 50000"/>
          </a:avLst>
        </a:prstGeom>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2948133"/>
        <a:ext cx="195808" cy="190369"/>
      </dsp:txXfrm>
    </dsp:sp>
    <dsp:sp modelId="{F40C13AB-2764-4649-9BA3-872D76875C25}">
      <dsp:nvSpPr>
        <dsp:cNvPr id="0" name=""/>
        <dsp:cNvSpPr/>
      </dsp:nvSpPr>
      <dsp:spPr>
        <a:xfrm>
          <a:off x="228007" y="3265414"/>
          <a:ext cx="1305386" cy="72521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ESP Associates, Inc – 3 Years</a:t>
          </a:r>
        </a:p>
      </dsp:txBody>
      <dsp:txXfrm>
        <a:off x="249248" y="3286655"/>
        <a:ext cx="1262904" cy="682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CCCA2-D1AE-4DAB-B90D-FC2C0663A581}">
      <dsp:nvSpPr>
        <dsp:cNvPr id="0" name=""/>
        <dsp:cNvSpPr/>
      </dsp:nvSpPr>
      <dsp:spPr>
        <a:xfrm>
          <a:off x="0" y="0"/>
          <a:ext cx="1761402" cy="99814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Young Professionals Committee</a:t>
          </a:r>
        </a:p>
      </dsp:txBody>
      <dsp:txXfrm>
        <a:off x="29235" y="29235"/>
        <a:ext cx="1702932" cy="939674"/>
      </dsp:txXfrm>
    </dsp:sp>
    <dsp:sp modelId="{4E5119F5-8897-4EC2-8231-FDF97AC275B9}">
      <dsp:nvSpPr>
        <dsp:cNvPr id="0" name=""/>
        <dsp:cNvSpPr/>
      </dsp:nvSpPr>
      <dsp:spPr>
        <a:xfrm rot="5400000">
          <a:off x="693548" y="1023098"/>
          <a:ext cx="374304" cy="449165"/>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45951" y="1060529"/>
        <a:ext cx="269499" cy="262013"/>
      </dsp:txXfrm>
    </dsp:sp>
    <dsp:sp modelId="{223C07F3-BEDA-4479-9129-234FBD0B595E}">
      <dsp:nvSpPr>
        <dsp:cNvPr id="0" name=""/>
        <dsp:cNvSpPr/>
      </dsp:nvSpPr>
      <dsp:spPr>
        <a:xfrm>
          <a:off x="0" y="1497217"/>
          <a:ext cx="1761402" cy="99814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Technology Committee</a:t>
          </a:r>
        </a:p>
      </dsp:txBody>
      <dsp:txXfrm>
        <a:off x="29235" y="1526452"/>
        <a:ext cx="1702932" cy="939674"/>
      </dsp:txXfrm>
    </dsp:sp>
    <dsp:sp modelId="{3E4C4E7F-8F18-4FA5-910C-070BAEBB9977}">
      <dsp:nvSpPr>
        <dsp:cNvPr id="0" name=""/>
        <dsp:cNvSpPr/>
      </dsp:nvSpPr>
      <dsp:spPr>
        <a:xfrm rot="5400000">
          <a:off x="693548" y="2520316"/>
          <a:ext cx="374304" cy="449165"/>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45951" y="2557747"/>
        <a:ext cx="269499" cy="262013"/>
      </dsp:txXfrm>
    </dsp:sp>
    <dsp:sp modelId="{F40C13AB-2764-4649-9BA3-872D76875C25}">
      <dsp:nvSpPr>
        <dsp:cNvPr id="0" name=""/>
        <dsp:cNvSpPr/>
      </dsp:nvSpPr>
      <dsp:spPr>
        <a:xfrm>
          <a:off x="0" y="2994435"/>
          <a:ext cx="1761402" cy="99814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Leadership and Management Division</a:t>
          </a:r>
        </a:p>
      </dsp:txBody>
      <dsp:txXfrm>
        <a:off x="29235" y="3023670"/>
        <a:ext cx="1702932" cy="939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9FDEA-8C8E-4D22-A9A2-E89A628C01A0}">
      <dsp:nvSpPr>
        <dsp:cNvPr id="0" name=""/>
        <dsp:cNvSpPr/>
      </dsp:nvSpPr>
      <dsp:spPr>
        <a:xfrm>
          <a:off x="103352" y="1583"/>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Concentrated Business Management Degree</a:t>
          </a:r>
        </a:p>
      </dsp:txBody>
      <dsp:txXfrm>
        <a:off x="117099" y="15330"/>
        <a:ext cx="1527202" cy="441848"/>
      </dsp:txXfrm>
    </dsp:sp>
    <dsp:sp modelId="{A41A0256-C6A6-45B1-8F0E-9D71CF43425E}">
      <dsp:nvSpPr>
        <dsp:cNvPr id="0" name=""/>
        <dsp:cNvSpPr/>
      </dsp:nvSpPr>
      <dsp:spPr>
        <a:xfrm rot="5400000">
          <a:off x="792699" y="482660"/>
          <a:ext cx="176003" cy="21120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17340" y="500261"/>
        <a:ext cx="126722" cy="123202"/>
      </dsp:txXfrm>
    </dsp:sp>
    <dsp:sp modelId="{063CCCA2-D1AE-4DAB-B90D-FC2C0663A581}">
      <dsp:nvSpPr>
        <dsp:cNvPr id="0" name=""/>
        <dsp:cNvSpPr/>
      </dsp:nvSpPr>
      <dsp:spPr>
        <a:xfrm>
          <a:off x="103352" y="705597"/>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City of Sanford  – 10 Years</a:t>
          </a:r>
        </a:p>
      </dsp:txBody>
      <dsp:txXfrm>
        <a:off x="117099" y="719344"/>
        <a:ext cx="1527202" cy="441848"/>
      </dsp:txXfrm>
    </dsp:sp>
    <dsp:sp modelId="{4E5119F5-8897-4EC2-8231-FDF97AC275B9}">
      <dsp:nvSpPr>
        <dsp:cNvPr id="0" name=""/>
        <dsp:cNvSpPr/>
      </dsp:nvSpPr>
      <dsp:spPr>
        <a:xfrm rot="5400000">
          <a:off x="792699" y="1186673"/>
          <a:ext cx="176003" cy="211204"/>
        </a:xfrm>
        <a:prstGeom prst="rightArrow">
          <a:avLst>
            <a:gd name="adj1" fmla="val 60000"/>
            <a:gd name="adj2" fmla="val 50000"/>
          </a:avLst>
        </a:prstGeom>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17340" y="1204274"/>
        <a:ext cx="126722" cy="123202"/>
      </dsp:txXfrm>
    </dsp:sp>
    <dsp:sp modelId="{223C07F3-BEDA-4479-9129-234FBD0B595E}">
      <dsp:nvSpPr>
        <dsp:cNvPr id="0" name=""/>
        <dsp:cNvSpPr/>
      </dsp:nvSpPr>
      <dsp:spPr>
        <a:xfrm>
          <a:off x="103352" y="1409611"/>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Town of Oak Island – 6 months</a:t>
          </a:r>
        </a:p>
      </dsp:txBody>
      <dsp:txXfrm>
        <a:off x="117099" y="1423358"/>
        <a:ext cx="1527202" cy="441848"/>
      </dsp:txXfrm>
    </dsp:sp>
    <dsp:sp modelId="{3E4C4E7F-8F18-4FA5-910C-070BAEBB9977}">
      <dsp:nvSpPr>
        <dsp:cNvPr id="0" name=""/>
        <dsp:cNvSpPr/>
      </dsp:nvSpPr>
      <dsp:spPr>
        <a:xfrm rot="5400000">
          <a:off x="792699" y="1890687"/>
          <a:ext cx="176003" cy="211204"/>
        </a:xfrm>
        <a:prstGeom prst="rightArrow">
          <a:avLst>
            <a:gd name="adj1" fmla="val 60000"/>
            <a:gd name="adj2" fmla="val 50000"/>
          </a:avLst>
        </a:prstGeom>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17340" y="1908288"/>
        <a:ext cx="126722" cy="123202"/>
      </dsp:txXfrm>
    </dsp:sp>
    <dsp:sp modelId="{F40C13AB-2764-4649-9BA3-872D76875C25}">
      <dsp:nvSpPr>
        <dsp:cNvPr id="0" name=""/>
        <dsp:cNvSpPr/>
      </dsp:nvSpPr>
      <dsp:spPr>
        <a:xfrm>
          <a:off x="103352" y="2113625"/>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City of Charlotte – 2.5 Years</a:t>
          </a:r>
        </a:p>
      </dsp:txBody>
      <dsp:txXfrm>
        <a:off x="117099" y="2127372"/>
        <a:ext cx="1527202" cy="441848"/>
      </dsp:txXfrm>
    </dsp:sp>
    <dsp:sp modelId="{21F8C62C-396D-4497-84B9-D82E6F5D3FA4}">
      <dsp:nvSpPr>
        <dsp:cNvPr id="0" name=""/>
        <dsp:cNvSpPr/>
      </dsp:nvSpPr>
      <dsp:spPr>
        <a:xfrm rot="5400000">
          <a:off x="792699" y="2594701"/>
          <a:ext cx="176003" cy="21120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17340" y="2612302"/>
        <a:ext cx="126722" cy="123202"/>
      </dsp:txXfrm>
    </dsp:sp>
    <dsp:sp modelId="{BD10E9C2-09D9-46EC-A066-928D3A775C99}">
      <dsp:nvSpPr>
        <dsp:cNvPr id="0" name=""/>
        <dsp:cNvSpPr/>
      </dsp:nvSpPr>
      <dsp:spPr>
        <a:xfrm>
          <a:off x="103352" y="2817638"/>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Town of Wake Forest – 4 years</a:t>
          </a:r>
        </a:p>
      </dsp:txBody>
      <dsp:txXfrm>
        <a:off x="117099" y="2831385"/>
        <a:ext cx="1527202" cy="441848"/>
      </dsp:txXfrm>
    </dsp:sp>
    <dsp:sp modelId="{EA2ADDF3-230B-4B8F-8554-92256ACBDE04}">
      <dsp:nvSpPr>
        <dsp:cNvPr id="0" name=""/>
        <dsp:cNvSpPr/>
      </dsp:nvSpPr>
      <dsp:spPr>
        <a:xfrm rot="5400000">
          <a:off x="792699" y="3298714"/>
          <a:ext cx="176003" cy="21120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17340" y="3316315"/>
        <a:ext cx="126722" cy="123202"/>
      </dsp:txXfrm>
    </dsp:sp>
    <dsp:sp modelId="{5592243B-B48A-4773-9993-611B0A49603B}">
      <dsp:nvSpPr>
        <dsp:cNvPr id="0" name=""/>
        <dsp:cNvSpPr/>
      </dsp:nvSpPr>
      <dsp:spPr>
        <a:xfrm>
          <a:off x="103352" y="3521652"/>
          <a:ext cx="1554696" cy="46934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Summit Design &amp; Engineering </a:t>
          </a:r>
        </a:p>
      </dsp:txBody>
      <dsp:txXfrm>
        <a:off x="117099" y="3535399"/>
        <a:ext cx="1527202" cy="441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CCCA2-D1AE-4DAB-B90D-FC2C0663A581}">
      <dsp:nvSpPr>
        <dsp:cNvPr id="0" name=""/>
        <dsp:cNvSpPr/>
      </dsp:nvSpPr>
      <dsp:spPr>
        <a:xfrm>
          <a:off x="78432" y="1949"/>
          <a:ext cx="1604537" cy="72521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Education &amp; Training Committee – 4 years</a:t>
          </a:r>
        </a:p>
      </dsp:txBody>
      <dsp:txXfrm>
        <a:off x="99673" y="23190"/>
        <a:ext cx="1562055" cy="682732"/>
      </dsp:txXfrm>
    </dsp:sp>
    <dsp:sp modelId="{4E5119F5-8897-4EC2-8231-FDF97AC275B9}">
      <dsp:nvSpPr>
        <dsp:cNvPr id="0" name=""/>
        <dsp:cNvSpPr/>
      </dsp:nvSpPr>
      <dsp:spPr>
        <a:xfrm rot="5400000">
          <a:off x="744723" y="745294"/>
          <a:ext cx="271955" cy="32634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772489"/>
        <a:ext cx="195808" cy="190369"/>
      </dsp:txXfrm>
    </dsp:sp>
    <dsp:sp modelId="{CD4BC587-9595-4729-9E1A-1E960F1B460B}">
      <dsp:nvSpPr>
        <dsp:cNvPr id="0" name=""/>
        <dsp:cNvSpPr/>
      </dsp:nvSpPr>
      <dsp:spPr>
        <a:xfrm>
          <a:off x="78432" y="1089771"/>
          <a:ext cx="1604537" cy="72521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Street Division Board Member thru President – 5 years</a:t>
          </a:r>
        </a:p>
      </dsp:txBody>
      <dsp:txXfrm>
        <a:off x="99673" y="1111012"/>
        <a:ext cx="1562055" cy="682732"/>
      </dsp:txXfrm>
    </dsp:sp>
    <dsp:sp modelId="{C5DE3709-EB3B-4667-8267-B7C9698A0AF4}">
      <dsp:nvSpPr>
        <dsp:cNvPr id="0" name=""/>
        <dsp:cNvSpPr/>
      </dsp:nvSpPr>
      <dsp:spPr>
        <a:xfrm rot="5400000">
          <a:off x="744723" y="1833116"/>
          <a:ext cx="271955" cy="32634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1860311"/>
        <a:ext cx="195808" cy="190369"/>
      </dsp:txXfrm>
    </dsp:sp>
    <dsp:sp modelId="{223C07F3-BEDA-4479-9129-234FBD0B595E}">
      <dsp:nvSpPr>
        <dsp:cNvPr id="0" name=""/>
        <dsp:cNvSpPr/>
      </dsp:nvSpPr>
      <dsp:spPr>
        <a:xfrm>
          <a:off x="78432" y="2177593"/>
          <a:ext cx="1604537" cy="72521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Membership Committee - </a:t>
          </a:r>
        </a:p>
      </dsp:txBody>
      <dsp:txXfrm>
        <a:off x="99673" y="2198834"/>
        <a:ext cx="1562055" cy="682732"/>
      </dsp:txXfrm>
    </dsp:sp>
    <dsp:sp modelId="{3E4C4E7F-8F18-4FA5-910C-070BAEBB9977}">
      <dsp:nvSpPr>
        <dsp:cNvPr id="0" name=""/>
        <dsp:cNvSpPr/>
      </dsp:nvSpPr>
      <dsp:spPr>
        <a:xfrm rot="5400000">
          <a:off x="744723" y="2920938"/>
          <a:ext cx="271955" cy="32634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82797" y="2948133"/>
        <a:ext cx="195808" cy="190369"/>
      </dsp:txXfrm>
    </dsp:sp>
    <dsp:sp modelId="{F40C13AB-2764-4649-9BA3-872D76875C25}">
      <dsp:nvSpPr>
        <dsp:cNvPr id="0" name=""/>
        <dsp:cNvSpPr/>
      </dsp:nvSpPr>
      <dsp:spPr>
        <a:xfrm>
          <a:off x="78432" y="3265415"/>
          <a:ext cx="1604537" cy="725214"/>
        </a:xfrm>
        <a:prstGeom prst="roundRect">
          <a:avLst>
            <a:gd name="adj" fmla="val 10000"/>
          </a:avLst>
        </a:prstGeom>
        <a:solidFill>
          <a:srgbClr val="C0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Leadership and Management Division</a:t>
          </a:r>
        </a:p>
      </dsp:txBody>
      <dsp:txXfrm>
        <a:off x="99673" y="3286656"/>
        <a:ext cx="1562055" cy="6827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81D9217-B0E1-409F-9E59-3C7A78AC2D22}" type="datetimeFigureOut">
              <a:rPr lang="en-US" smtClean="0"/>
              <a:t>9/8/2023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B8F0780-B58D-48FB-B0D2-DEA1EA488BB2}" type="slidenum">
              <a:rPr lang="en-US" smtClean="0"/>
              <a:t>‹#›</a:t>
            </a:fld>
            <a:endParaRPr lang="en-US"/>
          </a:p>
        </p:txBody>
      </p:sp>
    </p:spTree>
    <p:extLst>
      <p:ext uri="{BB962C8B-B14F-4D97-AF65-F5344CB8AC3E}">
        <p14:creationId xmlns:p14="http://schemas.microsoft.com/office/powerpoint/2010/main" val="225417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1</a:t>
            </a:fld>
            <a:endParaRPr lang="en-US"/>
          </a:p>
        </p:txBody>
      </p:sp>
    </p:spTree>
    <p:extLst>
      <p:ext uri="{BB962C8B-B14F-4D97-AF65-F5344CB8AC3E}">
        <p14:creationId xmlns:p14="http://schemas.microsoft.com/office/powerpoint/2010/main" val="1590609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endless titles and types of careers available in the public works arena. Some require licenses, certification, and education and some provide the opportunity for employees to development, learn and grow through on the job training and certifications. Here is a snapshot of a few different titles and areas that one can serve in the public works arena: </a:t>
            </a:r>
          </a:p>
          <a:p>
            <a:endParaRPr lang="en-US"/>
          </a:p>
          <a:p>
            <a:r>
              <a:rPr lang="en-US"/>
              <a:t>Water Quality Program Admin</a:t>
            </a:r>
          </a:p>
          <a:p>
            <a:r>
              <a:rPr lang="en-US"/>
              <a:t>Utilities Operations Manager</a:t>
            </a:r>
          </a:p>
          <a:p>
            <a:r>
              <a:rPr lang="en-US"/>
              <a:t>Budget and Finance Analyst</a:t>
            </a:r>
          </a:p>
          <a:p>
            <a:r>
              <a:rPr lang="en-US"/>
              <a:t>Safety Coordinator </a:t>
            </a:r>
          </a:p>
          <a:p>
            <a:r>
              <a:rPr lang="en-US"/>
              <a:t>Procurement Agent</a:t>
            </a:r>
          </a:p>
          <a:p>
            <a:r>
              <a:rPr lang="en-US"/>
              <a:t>Treatment Plant Electrician</a:t>
            </a:r>
          </a:p>
          <a:p>
            <a:r>
              <a:rPr lang="en-US"/>
              <a:t>Project Manager</a:t>
            </a:r>
          </a:p>
          <a:p>
            <a:r>
              <a:rPr lang="en-US"/>
              <a:t>Customer Service Revenue </a:t>
            </a:r>
          </a:p>
          <a:p>
            <a:r>
              <a:rPr lang="en-US"/>
              <a:t>Wastewater Treatment Project Manager</a:t>
            </a:r>
          </a:p>
          <a:p>
            <a:r>
              <a:rPr lang="en-US"/>
              <a:t>Workforce Development Manager</a:t>
            </a:r>
          </a:p>
          <a:p>
            <a:r>
              <a:rPr lang="en-US"/>
              <a:t>Recruitment Specialist</a:t>
            </a:r>
          </a:p>
          <a:p>
            <a:r>
              <a:rPr lang="en-US"/>
              <a:t>Budget and Finance Professionals</a:t>
            </a:r>
          </a:p>
          <a:p>
            <a:r>
              <a:rPr lang="en-US"/>
              <a:t>Marketing</a:t>
            </a:r>
          </a:p>
          <a:p>
            <a:r>
              <a:rPr lang="en-US"/>
              <a:t>Various types of engineers</a:t>
            </a:r>
          </a:p>
          <a:p>
            <a:endParaRPr lang="en-US"/>
          </a:p>
          <a:p>
            <a:r>
              <a:rPr lang="en-US"/>
              <a:t>For every few people that you see in your city/town doing the front line work (these can be your electricians, sanitation team members, construction crews, surveyors, and engineers, equipment operators, laborers, etc.) there is someone behind the scenes completing the administrative tasks that are associated with that work. Depending on your exposure you might tend to think that work in the public sector is limited to these forward facing careers only. This is far from the truth. Behind the scenes sometimes behind a computer, a device, etc. there is someone planning the work, scheduling the work, inspecting the work, contributing to the work and managing the costs, materials, and people on the backend. All of the work in the public works arena is connected to various people in different capacities with different educational backgrounds, technical knowledge and overall experience. </a:t>
            </a:r>
          </a:p>
          <a:p>
            <a:endParaRPr lang="en-US"/>
          </a:p>
          <a:p>
            <a:r>
              <a:rPr lang="en-US"/>
              <a:t>For positions that involve driving and/or equipment operation a valid CDL (Class A or Class B) is required depending on the equipment size. We are hiring candidates without their CDL however, there are opportunities to get CDL training and your license within a certain time frame and some municipalities will pay for it. Some organizations pay for this upfront or some have reimburse programs for employees who obtain this while employed. Some organizations also now require entry level employees to have a minimum of a high school diploma/GED.</a:t>
            </a:r>
          </a:p>
        </p:txBody>
      </p:sp>
      <p:sp>
        <p:nvSpPr>
          <p:cNvPr id="4" name="Slide Number Placeholder 3"/>
          <p:cNvSpPr>
            <a:spLocks noGrp="1"/>
          </p:cNvSpPr>
          <p:nvPr>
            <p:ph type="sldNum" sz="quarter" idx="5"/>
          </p:nvPr>
        </p:nvSpPr>
        <p:spPr/>
        <p:txBody>
          <a:bodyPr/>
          <a:lstStyle/>
          <a:p>
            <a:pPr defTabSz="984978">
              <a:defRPr/>
            </a:pPr>
            <a:fld id="{D5C0A7BA-6997-4F0F-977C-B3B21D66E1A7}" type="slidenum">
              <a:rPr lang="en-US">
                <a:solidFill>
                  <a:prstClr val="black"/>
                </a:solidFill>
                <a:latin typeface="Calibri" panose="020F0502020204030204"/>
              </a:rPr>
              <a:pPr defTabSz="98497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20529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My story continued</a:t>
            </a:r>
          </a:p>
          <a:p>
            <a:pPr defTabSz="966612">
              <a:defRPr/>
            </a:pPr>
            <a:endParaRPr lang="en-US"/>
          </a:p>
          <a:p>
            <a:pPr defTabSz="966612">
              <a:defRPr/>
            </a:pPr>
            <a:r>
              <a:rPr lang="en-US"/>
              <a:t>The culture: </a:t>
            </a:r>
          </a:p>
          <a:p>
            <a:pPr defTabSz="966612">
              <a:defRPr/>
            </a:pPr>
            <a:r>
              <a:rPr lang="en-US"/>
              <a:t>Public Works employees work hard to contribute to the work. They like to feel valued and appreciated even if they don’t ever tell you this. Everyone contributes to the work of the team. Every person adds value and has a skill or special technique that they use to get the . A lot of the work can be hands on in nature but hands on can look different based on the role. </a:t>
            </a:r>
          </a:p>
        </p:txBody>
      </p:sp>
      <p:sp>
        <p:nvSpPr>
          <p:cNvPr id="4" name="Slide Number Placeholder 3"/>
          <p:cNvSpPr>
            <a:spLocks noGrp="1"/>
          </p:cNvSpPr>
          <p:nvPr>
            <p:ph type="sldNum" sz="quarter" idx="5"/>
          </p:nvPr>
        </p:nvSpPr>
        <p:spPr/>
        <p:txBody>
          <a:bodyPr/>
          <a:lstStyle/>
          <a:p>
            <a:fld id="{F9A35AC7-7F81-4640-B536-FCEEE03BEAF3}" type="slidenum">
              <a:rPr lang="en-US" smtClean="0"/>
              <a:t>19</a:t>
            </a:fld>
            <a:endParaRPr lang="en-US"/>
          </a:p>
        </p:txBody>
      </p:sp>
    </p:spTree>
    <p:extLst>
      <p:ext uri="{BB962C8B-B14F-4D97-AF65-F5344CB8AC3E}">
        <p14:creationId xmlns:p14="http://schemas.microsoft.com/office/powerpoint/2010/main" val="347005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Entry level requirements vary depending on the municipality and region of the state/country. For our entry level positions such as a laborer or street crew member </a:t>
            </a:r>
          </a:p>
          <a:p>
            <a:r>
              <a:rPr lang="en-US"/>
              <a:t>These are preferred requirements</a:t>
            </a:r>
          </a:p>
          <a:p>
            <a:r>
              <a:rPr lang="en-US"/>
              <a:t>Additional education and experience in concrete construction</a:t>
            </a:r>
          </a:p>
          <a:p>
            <a:r>
              <a:rPr lang="en-US"/>
              <a:t>$18-$20/hour</a:t>
            </a:r>
          </a:p>
          <a:p>
            <a:endParaRPr lang="en-US"/>
          </a:p>
          <a:p>
            <a:endParaRPr lang="en-US"/>
          </a:p>
        </p:txBody>
      </p:sp>
      <p:sp>
        <p:nvSpPr>
          <p:cNvPr id="4" name="Slide Number Placeholder 3"/>
          <p:cNvSpPr>
            <a:spLocks noGrp="1"/>
          </p:cNvSpPr>
          <p:nvPr>
            <p:ph type="sldNum" sz="quarter" idx="5"/>
          </p:nvPr>
        </p:nvSpPr>
        <p:spPr/>
        <p:txBody>
          <a:bodyPr/>
          <a:lstStyle/>
          <a:p>
            <a:fld id="{F9A35AC7-7F81-4640-B536-FCEEE03BEAF3}" type="slidenum">
              <a:rPr lang="en-US" smtClean="0"/>
              <a:t>20</a:t>
            </a:fld>
            <a:endParaRPr lang="en-US"/>
          </a:p>
        </p:txBody>
      </p:sp>
    </p:spTree>
    <p:extLst>
      <p:ext uri="{BB962C8B-B14F-4D97-AF65-F5344CB8AC3E}">
        <p14:creationId xmlns:p14="http://schemas.microsoft.com/office/powerpoint/2010/main" val="349083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roles minimum requirements</a:t>
            </a:r>
          </a:p>
          <a:p>
            <a:r>
              <a:rPr lang="en-US"/>
              <a:t>Other roles may require a combination of both a higher education degree and experience</a:t>
            </a:r>
          </a:p>
        </p:txBody>
      </p:sp>
      <p:sp>
        <p:nvSpPr>
          <p:cNvPr id="4" name="Slide Number Placeholder 3"/>
          <p:cNvSpPr>
            <a:spLocks noGrp="1"/>
          </p:cNvSpPr>
          <p:nvPr>
            <p:ph type="sldNum" sz="quarter" idx="5"/>
          </p:nvPr>
        </p:nvSpPr>
        <p:spPr/>
        <p:txBody>
          <a:bodyPr/>
          <a:lstStyle/>
          <a:p>
            <a:fld id="{F4AAD0AB-C47A-4588-BB3B-05B3294D4443}" type="slidenum">
              <a:rPr lang="en-US" smtClean="0"/>
              <a:t>21</a:t>
            </a:fld>
            <a:endParaRPr lang="en-US"/>
          </a:p>
        </p:txBody>
      </p:sp>
    </p:spTree>
    <p:extLst>
      <p:ext uri="{BB962C8B-B14F-4D97-AF65-F5344CB8AC3E}">
        <p14:creationId xmlns:p14="http://schemas.microsoft.com/office/powerpoint/2010/main" val="326666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professional and personal development opportunities of joining a career in Public Works:</a:t>
            </a:r>
          </a:p>
          <a:p>
            <a:r>
              <a:rPr lang="en-US"/>
              <a:t>Tuition reimbursement or tuition prepayment programs</a:t>
            </a:r>
          </a:p>
          <a:p>
            <a:r>
              <a:rPr lang="en-US"/>
              <a:t>Opportunities for certifications and licensure</a:t>
            </a:r>
          </a:p>
          <a:p>
            <a:r>
              <a:rPr lang="en-US"/>
              <a:t>LMS Learning opportunities (professional, leadership and personal development)</a:t>
            </a:r>
          </a:p>
          <a:p>
            <a:r>
              <a:rPr lang="en-US"/>
              <a:t>Leadership development opportunities and even mentoring opportunities </a:t>
            </a:r>
          </a:p>
          <a:p>
            <a:r>
              <a:rPr lang="en-US"/>
              <a:t>Personal development (credit score, housing assistance, finances, health and wellness initiatives)</a:t>
            </a:r>
          </a:p>
        </p:txBody>
      </p:sp>
      <p:sp>
        <p:nvSpPr>
          <p:cNvPr id="4" name="Slide Number Placeholder 3"/>
          <p:cNvSpPr>
            <a:spLocks noGrp="1"/>
          </p:cNvSpPr>
          <p:nvPr>
            <p:ph type="sldNum" sz="quarter" idx="5"/>
          </p:nvPr>
        </p:nvSpPr>
        <p:spPr/>
        <p:txBody>
          <a:bodyPr/>
          <a:lstStyle/>
          <a:p>
            <a:fld id="{F9A35AC7-7F81-4640-B536-FCEEE03BEAF3}" type="slidenum">
              <a:rPr lang="en-US" smtClean="0"/>
              <a:t>22</a:t>
            </a:fld>
            <a:endParaRPr lang="en-US"/>
          </a:p>
        </p:txBody>
      </p:sp>
    </p:spTree>
    <p:extLst>
      <p:ext uri="{BB962C8B-B14F-4D97-AF65-F5344CB8AC3E}">
        <p14:creationId xmlns:p14="http://schemas.microsoft.com/office/powerpoint/2010/main" val="132268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I am Tasha Johnson, currently Assistant Director over the Engineering Division for the Department of Public Works in Durham.  I have held this position for over 10 years.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Prior to that I worked at NCDOT (North Carolina Department of Transportation) for about 14 years.  There I served in a range of positions but felt my strongest calling toward roadway maintenance and construction. I also spent some time in Washington, D.C. working on transportation policy with AASHTO (American </a:t>
            </a:r>
            <a:r>
              <a:rPr lang="en-US" sz="1800" b="0" i="0" u="none" strike="noStrike" baseline="0" err="1">
                <a:solidFill>
                  <a:srgbClr val="000000"/>
                </a:solidFill>
                <a:latin typeface="Times New Roman" panose="02020603050405020304" pitchFamily="18" charset="0"/>
              </a:rPr>
              <a:t>Assocation</a:t>
            </a:r>
            <a:r>
              <a:rPr lang="en-US" sz="1800" b="0" i="0" u="none" strike="noStrike" baseline="0">
                <a:solidFill>
                  <a:srgbClr val="000000"/>
                </a:solidFill>
                <a:latin typeface="Times New Roman" panose="02020603050405020304" pitchFamily="18" charset="0"/>
              </a:rPr>
              <a:t> of State Highway and Transportation Officials).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And lastly, my first job out of college was with a consulting firm designing highways and elevated rails.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So, I have a wide range of experience in the industry.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err="1">
                <a:solidFill>
                  <a:srgbClr val="000000"/>
                </a:solidFill>
                <a:latin typeface="Times New Roman" panose="02020603050405020304" pitchFamily="18" charset="0"/>
              </a:rPr>
              <a:t>Fastforward</a:t>
            </a:r>
            <a:r>
              <a:rPr lang="en-US" sz="1800" b="0" i="0" u="none" strike="noStrike" baseline="0">
                <a:solidFill>
                  <a:srgbClr val="000000"/>
                </a:solidFill>
                <a:latin typeface="Times New Roman" panose="02020603050405020304" pitchFamily="18" charset="0"/>
              </a:rPr>
              <a:t>, my current passions are ensuring equity within the community and across all of the projects that we deliver; and engaging and preparing the next generation of engineers and professionals.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To that end, in Durham we have started to rebrand how we promote our department and the engineering profession when recruiting.  Public Works is more than just parks, potholes, pipes and projects.  We literally build the foundations on which cities grow.  We build below ground.  On the ground.  And above ground.  And in addition to building it, we also have to maintain it.  The decisions that are made through our work can impact areas, either positively or negatively, for years and generations to come.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Which is why we need people in public works with a wide range of work, education, and lived experience.  We need people who can engage with the community and feel a sense of connection to the work that we do.  We are not just about budgets, deadlines, and specs.  So when you think about careers, know that you can find a home in public works doing a wide variety of tasks that can have significant impacts on lives and communities.  There are educators, analysts, artists, policy makers, community activists, writers, designers, and more, in addition what most people think of when asked about public works. </a:t>
            </a:r>
          </a:p>
          <a:p>
            <a:pPr marR="0" algn="l" rtl="0"/>
            <a:endParaRPr lang="en-US" sz="1800" b="0" i="0" u="none" strike="noStrike" baseline="0">
              <a:solidFill>
                <a:srgbClr val="000000"/>
              </a:solidFill>
              <a:latin typeface="Times New Roman" panose="02020603050405020304" pitchFamily="18" charset="0"/>
            </a:endParaRPr>
          </a:p>
          <a:p>
            <a:pPr marR="0" algn="l" rtl="0">
              <a:buClr>
                <a:srgbClr val="000000"/>
              </a:buClr>
              <a:buFont typeface="Symbol" panose="05050102010706020507" pitchFamily="18" charset="2"/>
              <a:buChar char="·"/>
            </a:pPr>
            <a:r>
              <a:rPr lang="en-US" sz="1800" b="0" i="0" u="none" strike="noStrike" baseline="0">
                <a:solidFill>
                  <a:srgbClr val="000000"/>
                </a:solidFill>
                <a:latin typeface="Times New Roman" panose="02020603050405020304" pitchFamily="18" charset="0"/>
              </a:rPr>
              <a:t>You can take your passion for collaboration, connecting and influencing and apply them here in a real and tangible way.  </a:t>
            </a:r>
          </a:p>
          <a:p>
            <a:pPr marR="0" algn="l" rtl="0"/>
            <a:endParaRPr lang="en-US" sz="1800" b="0" i="0" u="none" strike="noStrike" baseline="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23</a:t>
            </a:fld>
            <a:endParaRPr lang="en-US"/>
          </a:p>
        </p:txBody>
      </p:sp>
    </p:spTree>
    <p:extLst>
      <p:ext uri="{BB962C8B-B14F-4D97-AF65-F5344CB8AC3E}">
        <p14:creationId xmlns:p14="http://schemas.microsoft.com/office/powerpoint/2010/main" val="3136669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24</a:t>
            </a:fld>
            <a:endParaRPr lang="en-US"/>
          </a:p>
        </p:txBody>
      </p:sp>
    </p:spTree>
    <p:extLst>
      <p:ext uri="{BB962C8B-B14F-4D97-AF65-F5344CB8AC3E}">
        <p14:creationId xmlns:p14="http://schemas.microsoft.com/office/powerpoint/2010/main" val="198796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28</a:t>
            </a:fld>
            <a:endParaRPr lang="en-US"/>
          </a:p>
        </p:txBody>
      </p:sp>
    </p:spTree>
    <p:extLst>
      <p:ext uri="{BB962C8B-B14F-4D97-AF65-F5344CB8AC3E}">
        <p14:creationId xmlns:p14="http://schemas.microsoft.com/office/powerpoint/2010/main" val="220560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31</a:t>
            </a:fld>
            <a:endParaRPr lang="en-US"/>
          </a:p>
        </p:txBody>
      </p:sp>
    </p:spTree>
    <p:extLst>
      <p:ext uri="{BB962C8B-B14F-4D97-AF65-F5344CB8AC3E}">
        <p14:creationId xmlns:p14="http://schemas.microsoft.com/office/powerpoint/2010/main" val="397420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35</a:t>
            </a:fld>
            <a:endParaRPr lang="en-US"/>
          </a:p>
        </p:txBody>
      </p:sp>
    </p:spTree>
    <p:extLst>
      <p:ext uri="{BB962C8B-B14F-4D97-AF65-F5344CB8AC3E}">
        <p14:creationId xmlns:p14="http://schemas.microsoft.com/office/powerpoint/2010/main" val="249462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3</a:t>
            </a:fld>
            <a:endParaRPr lang="en-US"/>
          </a:p>
        </p:txBody>
      </p:sp>
    </p:spTree>
    <p:extLst>
      <p:ext uri="{BB962C8B-B14F-4D97-AF65-F5344CB8AC3E}">
        <p14:creationId xmlns:p14="http://schemas.microsoft.com/office/powerpoint/2010/main" val="194639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7</a:t>
            </a:fld>
            <a:endParaRPr lang="en-US"/>
          </a:p>
        </p:txBody>
      </p:sp>
    </p:spTree>
    <p:extLst>
      <p:ext uri="{BB962C8B-B14F-4D97-AF65-F5344CB8AC3E}">
        <p14:creationId xmlns:p14="http://schemas.microsoft.com/office/powerpoint/2010/main" val="185791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8</a:t>
            </a:fld>
            <a:endParaRPr lang="en-US"/>
          </a:p>
        </p:txBody>
      </p:sp>
    </p:spTree>
    <p:extLst>
      <p:ext uri="{BB962C8B-B14F-4D97-AF65-F5344CB8AC3E}">
        <p14:creationId xmlns:p14="http://schemas.microsoft.com/office/powerpoint/2010/main" val="291269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Trying to incorporate Student Chapters in NC</a:t>
            </a:r>
          </a:p>
          <a:p>
            <a:pPr marL="171450" indent="-171450">
              <a:buFontTx/>
              <a:buChar char="-"/>
            </a:pPr>
            <a:r>
              <a:rPr lang="en-US"/>
              <a:t>Currently engaging with NC State</a:t>
            </a:r>
          </a:p>
          <a:p>
            <a:pPr marL="171450" indent="-171450">
              <a:buFontTx/>
              <a:buChar char="-"/>
            </a:pPr>
            <a:r>
              <a:rPr lang="en-US"/>
              <a:t>Outreach with young professionals is VERY important</a:t>
            </a:r>
          </a:p>
          <a:p>
            <a:pPr marL="171450" indent="-171450">
              <a:buFontTx/>
              <a:buChar char="-"/>
            </a:pPr>
            <a:r>
              <a:rPr lang="en-US"/>
              <a:t>If interested in getting a student chapter at your high school or college, please reach out.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9</a:t>
            </a:fld>
            <a:endParaRPr lang="en-US"/>
          </a:p>
        </p:txBody>
      </p:sp>
    </p:spTree>
    <p:extLst>
      <p:ext uri="{BB962C8B-B14F-4D97-AF65-F5344CB8AC3E}">
        <p14:creationId xmlns:p14="http://schemas.microsoft.com/office/powerpoint/2010/main" val="344139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10</a:t>
            </a:fld>
            <a:endParaRPr lang="en-US"/>
          </a:p>
        </p:txBody>
      </p:sp>
    </p:spTree>
    <p:extLst>
      <p:ext uri="{BB962C8B-B14F-4D97-AF65-F5344CB8AC3E}">
        <p14:creationId xmlns:p14="http://schemas.microsoft.com/office/powerpoint/2010/main" val="401740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Engineer, Air Force Veteran</a:t>
            </a:r>
          </a:p>
          <a:p>
            <a:pPr marL="171450" indent="-171450">
              <a:buFontTx/>
              <a:buChar char="-"/>
            </a:pPr>
            <a:r>
              <a:rPr lang="en-US"/>
              <a:t>Work with Universities and Colleges</a:t>
            </a:r>
          </a:p>
          <a:p>
            <a:pPr marL="171450" indent="-171450">
              <a:buFontTx/>
              <a:buChar char="-"/>
            </a:pPr>
            <a:r>
              <a:rPr lang="en-US"/>
              <a:t>Share information to make a career work</a:t>
            </a:r>
          </a:p>
          <a:p>
            <a:pPr marL="171450" indent="-171450">
              <a:buFontTx/>
              <a:buChar char="-"/>
            </a:pPr>
            <a:r>
              <a:rPr lang="en-US"/>
              <a:t>ENCYCLOPEDIA OF CAREERS</a:t>
            </a:r>
          </a:p>
          <a:p>
            <a:pPr marL="171450" indent="-171450">
              <a:buFontTx/>
              <a:buChar char="-"/>
            </a:pPr>
            <a:r>
              <a:rPr lang="en-US"/>
              <a:t>Community college good for trade careers</a:t>
            </a:r>
          </a:p>
          <a:p>
            <a:pPr marL="0" indent="0">
              <a:buFontTx/>
              <a:buNone/>
            </a:pPr>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12</a:t>
            </a:fld>
            <a:endParaRPr lang="en-US"/>
          </a:p>
        </p:txBody>
      </p:sp>
    </p:spTree>
    <p:extLst>
      <p:ext uri="{BB962C8B-B14F-4D97-AF65-F5344CB8AC3E}">
        <p14:creationId xmlns:p14="http://schemas.microsoft.com/office/powerpoint/2010/main" val="383516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F0780-B58D-48FB-B0D2-DEA1EA488BB2}" type="slidenum">
              <a:rPr lang="en-US" smtClean="0"/>
              <a:t>13</a:t>
            </a:fld>
            <a:endParaRPr lang="en-US"/>
          </a:p>
        </p:txBody>
      </p:sp>
    </p:spTree>
    <p:extLst>
      <p:ext uri="{BB962C8B-B14F-4D97-AF65-F5344CB8AC3E}">
        <p14:creationId xmlns:p14="http://schemas.microsoft.com/office/powerpoint/2010/main" val="397420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and background information</a:t>
            </a:r>
          </a:p>
        </p:txBody>
      </p:sp>
      <p:sp>
        <p:nvSpPr>
          <p:cNvPr id="4" name="Slide Number Placeholder 3"/>
          <p:cNvSpPr>
            <a:spLocks noGrp="1"/>
          </p:cNvSpPr>
          <p:nvPr>
            <p:ph type="sldNum" sz="quarter" idx="5"/>
          </p:nvPr>
        </p:nvSpPr>
        <p:spPr/>
        <p:txBody>
          <a:bodyPr/>
          <a:lstStyle/>
          <a:p>
            <a:fld id="{F4AAD0AB-C47A-4588-BB3B-05B3294D4443}" type="slidenum">
              <a:rPr lang="en-US" smtClean="0"/>
              <a:t>17</a:t>
            </a:fld>
            <a:endParaRPr lang="en-US"/>
          </a:p>
        </p:txBody>
      </p:sp>
    </p:spTree>
    <p:extLst>
      <p:ext uri="{BB962C8B-B14F-4D97-AF65-F5344CB8AC3E}">
        <p14:creationId xmlns:p14="http://schemas.microsoft.com/office/powerpoint/2010/main" val="86210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Slide Number Placeholder 6">
            <a:extLst>
              <a:ext uri="{FF2B5EF4-FFF2-40B4-BE49-F238E27FC236}">
                <a16:creationId xmlns:a16="http://schemas.microsoft.com/office/drawing/2014/main" id="{AB75084C-2461-8445-F046-8DED258F401A}"/>
              </a:ext>
            </a:extLst>
          </p:cNvPr>
          <p:cNvSpPr>
            <a:spLocks noGrp="1"/>
          </p:cNvSpPr>
          <p:nvPr>
            <p:ph type="sldNum" sz="quarter" idx="12"/>
          </p:nvPr>
        </p:nvSpPr>
        <p:spPr>
          <a:xfrm>
            <a:off x="580146" y="6472596"/>
            <a:ext cx="11029617" cy="365125"/>
          </a:xfr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logo with white text&#10;&#10;Description automatically generated with low confidence">
            <a:extLst>
              <a:ext uri="{FF2B5EF4-FFF2-40B4-BE49-F238E27FC236}">
                <a16:creationId xmlns:a16="http://schemas.microsoft.com/office/drawing/2014/main" id="{8D06FD0E-13E3-0240-6F03-B04797F124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7" name="Slide Number Placeholder 6">
            <a:extLst>
              <a:ext uri="{FF2B5EF4-FFF2-40B4-BE49-F238E27FC236}">
                <a16:creationId xmlns:a16="http://schemas.microsoft.com/office/drawing/2014/main" id="{7F6819AC-3085-95D7-2F86-935BCD979512}"/>
              </a:ext>
            </a:extLst>
          </p:cNvPr>
          <p:cNvSpPr>
            <a:spLocks noGrp="1"/>
          </p:cNvSpPr>
          <p:nvPr>
            <p:ph type="sldNum" sz="quarter" idx="4"/>
          </p:nvPr>
        </p:nvSpPr>
        <p:spPr>
          <a:xfrm>
            <a:off x="580146" y="6472596"/>
            <a:ext cx="11029617" cy="365125"/>
          </a:xfrm>
          <a:prstGeom prst="rect">
            <a:avLst/>
          </a:prstGeom>
        </p:spPr>
        <p:txBody>
          <a:bodyPr/>
          <a:lstStyle>
            <a:lvl1pPr algn="ctr">
              <a:defRPr sz="1200">
                <a:solidFill>
                  <a:schemeClr val="accent1"/>
                </a:solidFill>
              </a:defRPr>
            </a:lvl1pPr>
          </a:lstStyle>
          <a:p>
            <a:fld id="{D57F1E4F-1CFF-5643-939E-217C01CDF5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userDrawn="1"/>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ue logo with white text&#10;&#10;Description automatically generated with low confidence">
            <a:extLst>
              <a:ext uri="{FF2B5EF4-FFF2-40B4-BE49-F238E27FC236}">
                <a16:creationId xmlns:a16="http://schemas.microsoft.com/office/drawing/2014/main" id="{C92A6E63-303E-6835-4003-AC69F9BAF2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9" name="Slide Number Placeholder 6">
            <a:extLst>
              <a:ext uri="{FF2B5EF4-FFF2-40B4-BE49-F238E27FC236}">
                <a16:creationId xmlns:a16="http://schemas.microsoft.com/office/drawing/2014/main" id="{8FD16852-8FA6-E828-6D11-8C8477463C4D}"/>
              </a:ext>
            </a:extLst>
          </p:cNvPr>
          <p:cNvSpPr>
            <a:spLocks noGrp="1"/>
          </p:cNvSpPr>
          <p:nvPr>
            <p:ph type="sldNum" sz="quarter" idx="4"/>
          </p:nvPr>
        </p:nvSpPr>
        <p:spPr>
          <a:xfrm>
            <a:off x="580146" y="6472596"/>
            <a:ext cx="11029617" cy="365125"/>
          </a:xfrm>
          <a:prstGeom prst="rect">
            <a:avLst/>
          </a:prstGeom>
        </p:spPr>
        <p:txBody>
          <a:bodyPr/>
          <a:lstStyle>
            <a:lvl1pPr algn="ctr">
              <a:defRPr sz="1200">
                <a:solidFill>
                  <a:schemeClr val="accent1"/>
                </a:solidFill>
              </a:defRPr>
            </a:lvl1pPr>
          </a:lstStyle>
          <a:p>
            <a:fld id="{D57F1E4F-1CFF-5643-939E-217C01CDF5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5925BCA-BA70-ED11-1624-8ECC69AA0868}"/>
              </a:ext>
            </a:extLst>
          </p:cNvPr>
          <p:cNvGrpSpPr/>
          <p:nvPr userDrawn="1"/>
        </p:nvGrpSpPr>
        <p:grpSpPr>
          <a:xfrm>
            <a:off x="0" y="6339289"/>
            <a:ext cx="1747511" cy="560828"/>
            <a:chOff x="0" y="6339289"/>
            <a:chExt cx="1747511" cy="560828"/>
          </a:xfrm>
        </p:grpSpPr>
        <p:pic>
          <p:nvPicPr>
            <p:cNvPr id="8" name="Picture 7" descr="A blue logo with white text&#10;&#10;Description automatically generated with low confidence">
              <a:extLst>
                <a:ext uri="{FF2B5EF4-FFF2-40B4-BE49-F238E27FC236}">
                  <a16:creationId xmlns:a16="http://schemas.microsoft.com/office/drawing/2014/main" id="{3E67C20E-ACA7-ABAD-9F71-B4A5B47EF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39289"/>
              <a:ext cx="1665214" cy="457200"/>
            </a:xfrm>
            <a:prstGeom prst="rect">
              <a:avLst/>
            </a:prstGeom>
          </p:spPr>
        </p:pic>
        <p:sp>
          <p:nvSpPr>
            <p:cNvPr id="9" name="TextBox 8">
              <a:extLst>
                <a:ext uri="{FF2B5EF4-FFF2-40B4-BE49-F238E27FC236}">
                  <a16:creationId xmlns:a16="http://schemas.microsoft.com/office/drawing/2014/main" id="{E12A73FF-8F4C-C513-13D8-3E6A0D056782}"/>
                </a:ext>
              </a:extLst>
            </p:cNvPr>
            <p:cNvSpPr txBox="1"/>
            <p:nvPr userDrawn="1"/>
          </p:nvSpPr>
          <p:spPr>
            <a:xfrm>
              <a:off x="299102" y="6709953"/>
              <a:ext cx="1448409" cy="190164"/>
            </a:xfrm>
            <a:prstGeom prst="rect">
              <a:avLst/>
            </a:prstGeom>
            <a:noFill/>
          </p:spPr>
          <p:txBody>
            <a:bodyPr wrap="square" rtlCol="0">
              <a:spAutoFit/>
            </a:bodyPr>
            <a:lstStyle/>
            <a:p>
              <a:pPr algn="r"/>
              <a:r>
                <a:rPr lang="en-US" sz="600" b="1" i="1">
                  <a:solidFill>
                    <a:srgbClr val="00439A"/>
                  </a:solidFill>
                </a:rPr>
                <a:t>Leadership and Management Division</a:t>
              </a:r>
            </a:p>
          </p:txBody>
        </p:sp>
      </p:grpSp>
      <p:sp>
        <p:nvSpPr>
          <p:cNvPr id="11" name="Slide Number Placeholder 6">
            <a:extLst>
              <a:ext uri="{FF2B5EF4-FFF2-40B4-BE49-F238E27FC236}">
                <a16:creationId xmlns:a16="http://schemas.microsoft.com/office/drawing/2014/main" id="{DB88514D-795F-82B8-588B-FDAF7549E760}"/>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blue logo with white text&#10;&#10;Description automatically generated with low confidence">
            <a:extLst>
              <a:ext uri="{FF2B5EF4-FFF2-40B4-BE49-F238E27FC236}">
                <a16:creationId xmlns:a16="http://schemas.microsoft.com/office/drawing/2014/main" id="{62A40381-2B54-1A36-17B6-BA402B0D0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10" name="Slide Number Placeholder 6">
            <a:extLst>
              <a:ext uri="{FF2B5EF4-FFF2-40B4-BE49-F238E27FC236}">
                <a16:creationId xmlns:a16="http://schemas.microsoft.com/office/drawing/2014/main" id="{E3207F24-F367-F88B-8ADE-D3B2AB457FE0}"/>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ue logo with white text&#10;&#10;Description automatically generated with low confidence">
            <a:extLst>
              <a:ext uri="{FF2B5EF4-FFF2-40B4-BE49-F238E27FC236}">
                <a16:creationId xmlns:a16="http://schemas.microsoft.com/office/drawing/2014/main" id="{96CEC465-E6E5-C10F-F620-07B83F8D97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10" name="Slide Number Placeholder 6">
            <a:extLst>
              <a:ext uri="{FF2B5EF4-FFF2-40B4-BE49-F238E27FC236}">
                <a16:creationId xmlns:a16="http://schemas.microsoft.com/office/drawing/2014/main" id="{B6AA3172-EC4B-DEC3-6D29-FE1038AC989E}"/>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logo with white text&#10;&#10;Description automatically generated with low confidence">
            <a:extLst>
              <a:ext uri="{FF2B5EF4-FFF2-40B4-BE49-F238E27FC236}">
                <a16:creationId xmlns:a16="http://schemas.microsoft.com/office/drawing/2014/main" id="{0919951B-7361-086B-DD29-EA7C6F064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13" name="Slide Number Placeholder 6">
            <a:extLst>
              <a:ext uri="{FF2B5EF4-FFF2-40B4-BE49-F238E27FC236}">
                <a16:creationId xmlns:a16="http://schemas.microsoft.com/office/drawing/2014/main" id="{83C85AD5-47D5-A202-EA06-0C6101C01EA2}"/>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pic>
        <p:nvPicPr>
          <p:cNvPr id="2" name="Picture 1" descr="A blue logo with white text&#10;&#10;Description automatically generated with low confidence">
            <a:extLst>
              <a:ext uri="{FF2B5EF4-FFF2-40B4-BE49-F238E27FC236}">
                <a16:creationId xmlns:a16="http://schemas.microsoft.com/office/drawing/2014/main" id="{0B516291-65BA-5B41-8E3F-ED9471264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9" name="Slide Number Placeholder 6">
            <a:extLst>
              <a:ext uri="{FF2B5EF4-FFF2-40B4-BE49-F238E27FC236}">
                <a16:creationId xmlns:a16="http://schemas.microsoft.com/office/drawing/2014/main" id="{59CD2ABB-2A69-79FA-A532-131C2DBFA7B5}"/>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logo with white text&#10;&#10;Description automatically generated with low confidence">
            <a:extLst>
              <a:ext uri="{FF2B5EF4-FFF2-40B4-BE49-F238E27FC236}">
                <a16:creationId xmlns:a16="http://schemas.microsoft.com/office/drawing/2014/main" id="{30C774E1-5CB0-3109-1CB0-A9C544928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6" name="Slide Number Placeholder 6">
            <a:extLst>
              <a:ext uri="{FF2B5EF4-FFF2-40B4-BE49-F238E27FC236}">
                <a16:creationId xmlns:a16="http://schemas.microsoft.com/office/drawing/2014/main" id="{D66BF642-8079-C064-56FE-A8D855615279}"/>
              </a:ext>
            </a:extLst>
          </p:cNvPr>
          <p:cNvSpPr>
            <a:spLocks noGrp="1"/>
          </p:cNvSpPr>
          <p:nvPr>
            <p:ph type="sldNum" sz="quarter" idx="12"/>
          </p:nvPr>
        </p:nvSpPr>
        <p:spPr>
          <a:xfrm>
            <a:off x="580146" y="6472596"/>
            <a:ext cx="11029617" cy="365125"/>
          </a:xfrm>
          <a:prstGeom prst="rect">
            <a:avLst/>
          </a:prstGeom>
        </p:spPr>
        <p:txBody>
          <a:bodyPr/>
          <a:lstStyle>
            <a:lvl1pPr algn="ctr">
              <a:defRPr/>
            </a:lvl1pPr>
          </a:lstStyle>
          <a:p>
            <a:fld id="{D57F1E4F-1CFF-5643-939E-217C01CDF5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blue logo with white text&#10;&#10;Description automatically generated with low confidence">
            <a:extLst>
              <a:ext uri="{FF2B5EF4-FFF2-40B4-BE49-F238E27FC236}">
                <a16:creationId xmlns:a16="http://schemas.microsoft.com/office/drawing/2014/main" id="{96091D9A-E299-2372-F10C-E4AFA07914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10" name="Slide Number Placeholder 6">
            <a:extLst>
              <a:ext uri="{FF2B5EF4-FFF2-40B4-BE49-F238E27FC236}">
                <a16:creationId xmlns:a16="http://schemas.microsoft.com/office/drawing/2014/main" id="{CCF68CE6-5C59-B9E0-300E-256551B54717}"/>
              </a:ext>
            </a:extLst>
          </p:cNvPr>
          <p:cNvSpPr>
            <a:spLocks noGrp="1"/>
          </p:cNvSpPr>
          <p:nvPr>
            <p:ph type="sldNum" sz="quarter" idx="4"/>
          </p:nvPr>
        </p:nvSpPr>
        <p:spPr>
          <a:xfrm>
            <a:off x="580146" y="6472596"/>
            <a:ext cx="11029617" cy="365125"/>
          </a:xfrm>
          <a:prstGeom prst="rect">
            <a:avLst/>
          </a:prstGeom>
        </p:spPr>
        <p:txBody>
          <a:bodyPr/>
          <a:lstStyle>
            <a:lvl1pPr algn="ctr">
              <a:defRPr sz="1200">
                <a:solidFill>
                  <a:schemeClr val="accent1"/>
                </a:solidFill>
              </a:defRPr>
            </a:lvl1pPr>
          </a:lstStyle>
          <a:p>
            <a:fld id="{D57F1E4F-1CFF-5643-939E-217C01CDF5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blue logo with white text&#10;&#10;Description automatically generated with low confidence">
            <a:extLst>
              <a:ext uri="{FF2B5EF4-FFF2-40B4-BE49-F238E27FC236}">
                <a16:creationId xmlns:a16="http://schemas.microsoft.com/office/drawing/2014/main" id="{E83C3BEA-88A1-2762-A962-D0B8C61E9C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0565"/>
            <a:ext cx="1665214" cy="457200"/>
          </a:xfrm>
          <a:prstGeom prst="rect">
            <a:avLst/>
          </a:prstGeom>
        </p:spPr>
      </p:pic>
      <p:sp>
        <p:nvSpPr>
          <p:cNvPr id="9" name="Slide Number Placeholder 6">
            <a:extLst>
              <a:ext uri="{FF2B5EF4-FFF2-40B4-BE49-F238E27FC236}">
                <a16:creationId xmlns:a16="http://schemas.microsoft.com/office/drawing/2014/main" id="{B00F7F3A-C1D7-75C4-DF49-A52096039117}"/>
              </a:ext>
            </a:extLst>
          </p:cNvPr>
          <p:cNvSpPr>
            <a:spLocks noGrp="1"/>
          </p:cNvSpPr>
          <p:nvPr>
            <p:ph type="sldNum" sz="quarter" idx="4"/>
          </p:nvPr>
        </p:nvSpPr>
        <p:spPr>
          <a:xfrm>
            <a:off x="580146" y="6472596"/>
            <a:ext cx="11029617" cy="365125"/>
          </a:xfrm>
          <a:prstGeom prst="rect">
            <a:avLst/>
          </a:prstGeom>
        </p:spPr>
        <p:txBody>
          <a:bodyPr/>
          <a:lstStyle>
            <a:lvl1pPr algn="ctr">
              <a:defRPr sz="1200">
                <a:solidFill>
                  <a:schemeClr val="accent1"/>
                </a:solidFill>
              </a:defRPr>
            </a:lvl1pPr>
          </a:lstStyle>
          <a:p>
            <a:fld id="{D57F1E4F-1CFF-5643-939E-217C01CDF5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6">
            <a:extLst>
              <a:ext uri="{FF2B5EF4-FFF2-40B4-BE49-F238E27FC236}">
                <a16:creationId xmlns:a16="http://schemas.microsoft.com/office/drawing/2014/main" id="{BFD7B6E0-9FE2-F7BC-4BE0-1C68459E2E51}"/>
              </a:ext>
            </a:extLst>
          </p:cNvPr>
          <p:cNvSpPr>
            <a:spLocks noGrp="1"/>
          </p:cNvSpPr>
          <p:nvPr>
            <p:ph type="sldNum" sz="quarter" idx="4"/>
          </p:nvPr>
        </p:nvSpPr>
        <p:spPr>
          <a:xfrm>
            <a:off x="580146" y="6472596"/>
            <a:ext cx="11029617" cy="365125"/>
          </a:xfrm>
          <a:prstGeom prst="rect">
            <a:avLst/>
          </a:prstGeom>
        </p:spPr>
        <p:txBody>
          <a:bodyPr/>
          <a:lstStyle>
            <a:lvl1pPr algn="ctr">
              <a:defRPr sz="1200">
                <a:solidFill>
                  <a:schemeClr val="accent1"/>
                </a:solidFill>
              </a:defRPr>
            </a:lvl1pPr>
          </a:lstStyle>
          <a:p>
            <a:fld id="{D57F1E4F-1CFF-5643-939E-217C01CDF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6" Type="http://schemas.openxmlformats.org/officeDocument/2006/relationships/image" Target="../media/image13.png"/><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41.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43.png"/><Relationship Id="rId2" Type="http://schemas.openxmlformats.org/officeDocument/2006/relationships/audio" Target="../media/media12.mp3"/><Relationship Id="rId16" Type="http://schemas.openxmlformats.org/officeDocument/2006/relationships/image" Target="../media/image42.png"/><Relationship Id="rId1" Type="http://schemas.microsoft.com/office/2007/relationships/media" Target="../media/media12.mp3"/><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32.jpe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46.jpe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8" Type="http://schemas.openxmlformats.org/officeDocument/2006/relationships/hyperlink" Target="https://www.mynextmove.org/vets/profile/summary/47-4051.00" TargetMode="External"/><Relationship Id="rId13"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51.jpeg"/><Relationship Id="rId12" Type="http://schemas.openxmlformats.org/officeDocument/2006/relationships/hyperlink" Target="https://creativecommons.org/licenses/by-nc-nd/3.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people-equation.com/why-collaboration-doesnt-always-pay-off-for-women/business-woman-collaborating/" TargetMode="External"/><Relationship Id="rId11" Type="http://schemas.openxmlformats.org/officeDocument/2006/relationships/hyperlink" Target="https://creativecommons.org/licenses/by/3.0/" TargetMode="External"/><Relationship Id="rId5" Type="http://schemas.openxmlformats.org/officeDocument/2006/relationships/image" Target="../media/image50.jpeg"/><Relationship Id="rId10" Type="http://schemas.openxmlformats.org/officeDocument/2006/relationships/hyperlink" Target="https://www.goodfreephotos.com/weapons/aircraft/k2-k3.jpg.php" TargetMode="External"/><Relationship Id="rId4" Type="http://schemas.openxmlformats.org/officeDocument/2006/relationships/notesSlide" Target="../notesSlides/notesSlide10.xml"/><Relationship Id="rId9" Type="http://schemas.openxmlformats.org/officeDocument/2006/relationships/image" Target="../media/image52.jpe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2.png"/><Relationship Id="rId5" Type="http://schemas.openxmlformats.org/officeDocument/2006/relationships/image" Target="../media/image47.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2.png"/><Relationship Id="rId5" Type="http://schemas.openxmlformats.org/officeDocument/2006/relationships/image" Target="../media/image47.jpe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www.pexels.com/photo/business-training-class-learning-teaching-92489/" TargetMode="External"/><Relationship Id="rId5" Type="http://schemas.openxmlformats.org/officeDocument/2006/relationships/image" Target="../media/image56.jpe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60.jpeg"/><Relationship Id="rId11" Type="http://schemas.openxmlformats.org/officeDocument/2006/relationships/image" Target="../media/image12.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notesSlide" Target="../notesSlides/notesSlide16.xml"/><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9.jpe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70.jpe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2.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2.xml"/><Relationship Id="rId7" Type="http://schemas.openxmlformats.org/officeDocument/2006/relationships/image" Target="../media/image74.jpe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3.png"/><Relationship Id="rId5" Type="http://schemas.openxmlformats.org/officeDocument/2006/relationships/image" Target="../media/image72.jpeg"/><Relationship Id="rId10" Type="http://schemas.openxmlformats.org/officeDocument/2006/relationships/image" Target="../media/image12.png"/><Relationship Id="rId4" Type="http://schemas.openxmlformats.org/officeDocument/2006/relationships/image" Target="../media/image71.pn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3.xml"/><Relationship Id="rId18" Type="http://schemas.openxmlformats.org/officeDocument/2006/relationships/slide" Target="slide31.xml"/><Relationship Id="rId3" Type="http://schemas.openxmlformats.org/officeDocument/2006/relationships/slideLayout" Target="../slideLayouts/slideLayout2.xml"/><Relationship Id="rId21" Type="http://schemas.openxmlformats.org/officeDocument/2006/relationships/slide" Target="slide34.xml"/><Relationship Id="rId7" Type="http://schemas.openxmlformats.org/officeDocument/2006/relationships/slide" Target="slide6.xml"/><Relationship Id="rId12" Type="http://schemas.openxmlformats.org/officeDocument/2006/relationships/slide" Target="slide14.xml"/><Relationship Id="rId17" Type="http://schemas.openxmlformats.org/officeDocument/2006/relationships/slide" Target="slide30.xml"/><Relationship Id="rId2" Type="http://schemas.openxmlformats.org/officeDocument/2006/relationships/audio" Target="../media/media3.mp3"/><Relationship Id="rId16" Type="http://schemas.openxmlformats.org/officeDocument/2006/relationships/slide" Target="slide29.xml"/><Relationship Id="rId20" Type="http://schemas.openxmlformats.org/officeDocument/2006/relationships/slide" Target="slide32.xml"/><Relationship Id="rId1" Type="http://schemas.microsoft.com/office/2007/relationships/media" Target="../media/media3.mp3"/><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image" Target="../media/image14.jpeg"/><Relationship Id="rId15" Type="http://schemas.openxmlformats.org/officeDocument/2006/relationships/slide" Target="slide28.xml"/><Relationship Id="rId10" Type="http://schemas.openxmlformats.org/officeDocument/2006/relationships/slide" Target="slide11.xml"/><Relationship Id="rId19" Type="http://schemas.openxmlformats.org/officeDocument/2006/relationships/slide" Target="slide33.xml"/><Relationship Id="rId4" Type="http://schemas.openxmlformats.org/officeDocument/2006/relationships/notesSlide" Target="../notesSlides/notesSlide2.xml"/><Relationship Id="rId9" Type="http://schemas.openxmlformats.org/officeDocument/2006/relationships/slide" Target="slide9.xml"/><Relationship Id="rId14" Type="http://schemas.openxmlformats.org/officeDocument/2006/relationships/slide" Target="slide24.xml"/><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12.png"/><Relationship Id="rId4" Type="http://schemas.openxmlformats.org/officeDocument/2006/relationships/image" Target="../media/image77.jpe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30.mp3"/><Relationship Id="rId16" Type="http://schemas.openxmlformats.org/officeDocument/2006/relationships/image" Target="../media/image12.png"/><Relationship Id="rId1" Type="http://schemas.microsoft.com/office/2007/relationships/media" Target="../media/media30.mp3"/><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26.jpeg"/><Relationship Id="rId10" Type="http://schemas.openxmlformats.org/officeDocument/2006/relationships/diagramData" Target="../diagrams/data4.xml"/><Relationship Id="rId4" Type="http://schemas.openxmlformats.org/officeDocument/2006/relationships/notesSlide" Target="../notesSlides/notesSlide18.xml"/><Relationship Id="rId9" Type="http://schemas.microsoft.com/office/2007/relationships/diagramDrawing" Target="../diagrams/drawing3.xml"/><Relationship Id="rId14" Type="http://schemas.microsoft.com/office/2007/relationships/diagramDrawing" Target="../diagrams/drawing4.xml"/></Relationships>
</file>

<file path=ppt/slides/_rels/slide32.xml.rels><?xml version="1.0" encoding="UTF-8" standalone="yes"?>
<Relationships xmlns="http://schemas.openxmlformats.org/package/2006/relationships"><Relationship Id="rId8" Type="http://schemas.openxmlformats.org/officeDocument/2006/relationships/hyperlink" Target="http://workzone.apwa.net/" TargetMode="External"/><Relationship Id="rId3" Type="http://schemas.openxmlformats.org/officeDocument/2006/relationships/slideLayout" Target="../slideLayouts/slideLayout2.xml"/><Relationship Id="rId7" Type="http://schemas.openxmlformats.org/officeDocument/2006/relationships/hyperlink" Target="https://www.apwa.net/library/clr/resources/ShapingWorldPW_ChartLR_pages.pdf"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apwa.net/MYAPWA/Resources/Student_Outreach/MyApwa/Apwa_Public/Resources/Comm_Outreach/Student_Outreach.aspx?hkey=07ae4182-49cc-4a0a-9f74-9650dc5e063e" TargetMode="External"/><Relationship Id="rId5" Type="http://schemas.openxmlformats.org/officeDocument/2006/relationships/hyperlink" Target="http://northcarolina.apwa.net/PageDetails/8309" TargetMode="External"/><Relationship Id="rId4" Type="http://schemas.openxmlformats.org/officeDocument/2006/relationships/hyperlink" Target="http://northcarolina.apwa.net/PageDetails/3586" TargetMode="External"/><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hyperlink" Target="https://docs.google.com/forms/d/e/1FAIpQLSeaE494xaj8aJRGmI4X8EzzQZIYozYfQYNFGgd1HGcE0XoXbQ/viewform?usp=sf_link"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mailto:Magda.Holloway@summitde.com" TargetMode="External"/><Relationship Id="rId13" Type="http://schemas.openxmlformats.org/officeDocument/2006/relationships/image" Target="../media/image46.jpeg"/><Relationship Id="rId1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mailto:ajm@indiantrail.org" TargetMode="External"/><Relationship Id="rId12" Type="http://schemas.openxmlformats.org/officeDocument/2006/relationships/image" Target="../media/image26.jpeg"/><Relationship Id="rId17" Type="http://schemas.openxmlformats.org/officeDocument/2006/relationships/image" Target="../media/image35.png"/><Relationship Id="rId2" Type="http://schemas.openxmlformats.org/officeDocument/2006/relationships/audio" Target="../media/media33.m4a"/><Relationship Id="rId16" Type="http://schemas.openxmlformats.org/officeDocument/2006/relationships/image" Target="../media/image14.jpeg"/><Relationship Id="rId1" Type="http://schemas.microsoft.com/office/2007/relationships/media" Target="../media/media33.m4a"/><Relationship Id="rId6" Type="http://schemas.openxmlformats.org/officeDocument/2006/relationships/hyperlink" Target="mailto:Sherri.Jones@charlottenc.gov" TargetMode="External"/><Relationship Id="rId11" Type="http://schemas.openxmlformats.org/officeDocument/2006/relationships/hyperlink" Target="mailto:Mae.Bryant@charlottenc.gov" TargetMode="External"/><Relationship Id="rId5" Type="http://schemas.openxmlformats.org/officeDocument/2006/relationships/hyperlink" Target="mailto:Awilson@espassociates.com" TargetMode="External"/><Relationship Id="rId15" Type="http://schemas.openxmlformats.org/officeDocument/2006/relationships/image" Target="../media/image15.jpeg"/><Relationship Id="rId10" Type="http://schemas.openxmlformats.org/officeDocument/2006/relationships/hyperlink" Target="mailto:mmacintyre@huntersville.org" TargetMode="External"/><Relationship Id="rId4" Type="http://schemas.openxmlformats.org/officeDocument/2006/relationships/image" Target="../media/image32.jpeg"/><Relationship Id="rId9" Type="http://schemas.openxmlformats.org/officeDocument/2006/relationships/hyperlink" Target="mailto:Theresa.Watley@charlottenc.gov" TargetMode="External"/><Relationship Id="rId14" Type="http://schemas.openxmlformats.org/officeDocument/2006/relationships/image" Target="../media/image25.jpeg"/></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78.jpeg"/><Relationship Id="rId3" Type="http://schemas.openxmlformats.org/officeDocument/2006/relationships/hyperlink" Target="mailto:Rusty.Bost@gastonianc.gov" TargetMode="External"/><Relationship Id="rId7" Type="http://schemas.openxmlformats.org/officeDocument/2006/relationships/image" Target="../media/image76.jpeg"/><Relationship Id="rId12" Type="http://schemas.openxmlformats.org/officeDocument/2006/relationships/hyperlink" Target="mailto:Naimah.Humphrey@charlottenc.gov" TargetMode="External"/><Relationship Id="rId2" Type="http://schemas.openxmlformats.org/officeDocument/2006/relationships/notesSlide" Target="../notesSlides/notesSlide19.xm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77.jpeg"/><Relationship Id="rId5" Type="http://schemas.openxmlformats.org/officeDocument/2006/relationships/hyperlink" Target="mailto:Tasha.Johnson@durhamnc.gov" TargetMode="External"/><Relationship Id="rId15" Type="http://schemas.openxmlformats.org/officeDocument/2006/relationships/hyperlink" Target="mailto:clocus@same.org" TargetMode="External"/><Relationship Id="rId10" Type="http://schemas.openxmlformats.org/officeDocument/2006/relationships/hyperlink" Target="mailto:rbyrd@cityofclintonnc.com" TargetMode="External"/><Relationship Id="rId4" Type="http://schemas.openxmlformats.org/officeDocument/2006/relationships/hyperlink" Target="mailto:Podeszwa@mcadamsco.com" TargetMode="External"/><Relationship Id="rId9" Type="http://schemas.openxmlformats.org/officeDocument/2006/relationships/hyperlink" Target="mailto:sfrey@admin.minthill.com" TargetMode="External"/><Relationship Id="rId1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hyperlink" Target="http://northcarolina.apwa.net/PageDetails/2568" TargetMode="External"/><Relationship Id="rId13" Type="http://schemas.openxmlformats.org/officeDocument/2006/relationships/image" Target="../media/image29.jpeg"/><Relationship Id="rId18" Type="http://schemas.openxmlformats.org/officeDocument/2006/relationships/hyperlink" Target="http://northcarolina.apwa.net/PageDetails/3609" TargetMode="External"/><Relationship Id="rId3" Type="http://schemas.openxmlformats.org/officeDocument/2006/relationships/slideLayout" Target="../slideLayouts/slideLayout2.xml"/><Relationship Id="rId21" Type="http://schemas.openxmlformats.org/officeDocument/2006/relationships/hyperlink" Target="http://northcarolina.apwa.net/PageDetails/3610" TargetMode="External"/><Relationship Id="rId7" Type="http://schemas.openxmlformats.org/officeDocument/2006/relationships/hyperlink" Target="http://northcarolina.apwa.net/PageDetails/1169" TargetMode="External"/><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audio" Target="../media/media7.m4a"/><Relationship Id="rId16" Type="http://schemas.openxmlformats.org/officeDocument/2006/relationships/image" Target="../media/image32.jpeg"/><Relationship Id="rId20" Type="http://schemas.openxmlformats.org/officeDocument/2006/relationships/hyperlink" Target="http://northcarolina.apwa.net/PageDetails/3586" TargetMode="External"/><Relationship Id="rId1" Type="http://schemas.microsoft.com/office/2007/relationships/media" Target="../media/media7.m4a"/><Relationship Id="rId6" Type="http://schemas.openxmlformats.org/officeDocument/2006/relationships/hyperlink" Target="http://northcarolina.apwa.net/PageDetails/1167" TargetMode="External"/><Relationship Id="rId11" Type="http://schemas.openxmlformats.org/officeDocument/2006/relationships/image" Target="../media/image27.jpeg"/><Relationship Id="rId24" Type="http://schemas.openxmlformats.org/officeDocument/2006/relationships/image" Target="../media/image12.png"/><Relationship Id="rId5" Type="http://schemas.openxmlformats.org/officeDocument/2006/relationships/hyperlink" Target="http://northcarolina.apwa.net/PageDetails/2558" TargetMode="External"/><Relationship Id="rId15" Type="http://schemas.openxmlformats.org/officeDocument/2006/relationships/image" Target="../media/image31.jpeg"/><Relationship Id="rId23" Type="http://schemas.openxmlformats.org/officeDocument/2006/relationships/hyperlink" Target="http://northcarolina.apwa.net/PageDetails/3644" TargetMode="External"/><Relationship Id="rId10" Type="http://schemas.openxmlformats.org/officeDocument/2006/relationships/hyperlink" Target="http://northcarolina.apwa.net/PageDetails/8309" TargetMode="External"/><Relationship Id="rId19" Type="http://schemas.openxmlformats.org/officeDocument/2006/relationships/hyperlink" Target="http://northcarolina.apwa.net/PageDetails/3116" TargetMode="External"/><Relationship Id="rId4" Type="http://schemas.openxmlformats.org/officeDocument/2006/relationships/notesSlide" Target="../notesSlides/notesSlide3.xml"/><Relationship Id="rId9" Type="http://schemas.openxmlformats.org/officeDocument/2006/relationships/hyperlink" Target="http://northcarolina.apwa.net/PageDetails/26789" TargetMode="External"/><Relationship Id="rId14" Type="http://schemas.openxmlformats.org/officeDocument/2006/relationships/image" Target="../media/image30.jpeg"/><Relationship Id="rId22" Type="http://schemas.openxmlformats.org/officeDocument/2006/relationships/hyperlink" Target="http://northcarolina.apwa.net/PageDetails/3701"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71EC-26A5-9FA1-4D50-998AD844F210}"/>
              </a:ext>
            </a:extLst>
          </p:cNvPr>
          <p:cNvSpPr>
            <a:spLocks noGrp="1"/>
          </p:cNvSpPr>
          <p:nvPr>
            <p:ph type="ctrTitle"/>
          </p:nvPr>
        </p:nvSpPr>
        <p:spPr/>
        <p:txBody>
          <a:bodyPr/>
          <a:lstStyle/>
          <a:p>
            <a:r>
              <a:rPr lang="en-US" dirty="0"/>
              <a:t>Public works education and career forum</a:t>
            </a:r>
          </a:p>
        </p:txBody>
      </p:sp>
      <p:sp>
        <p:nvSpPr>
          <p:cNvPr id="3" name="Subtitle 2">
            <a:extLst>
              <a:ext uri="{FF2B5EF4-FFF2-40B4-BE49-F238E27FC236}">
                <a16:creationId xmlns:a16="http://schemas.microsoft.com/office/drawing/2014/main" id="{314924D9-908F-B9E6-D885-3731F3A45213}"/>
              </a:ext>
            </a:extLst>
          </p:cNvPr>
          <p:cNvSpPr>
            <a:spLocks noGrp="1"/>
          </p:cNvSpPr>
          <p:nvPr>
            <p:ph type="subTitle" idx="1"/>
          </p:nvPr>
        </p:nvSpPr>
        <p:spPr/>
        <p:txBody>
          <a:bodyPr/>
          <a:lstStyle/>
          <a:p>
            <a:r>
              <a:rPr lang="en-US">
                <a:solidFill>
                  <a:srgbClr val="FF0000"/>
                </a:solidFill>
              </a:rPr>
              <a:t>Hosted by apwa-nc leadership and management division</a:t>
            </a:r>
          </a:p>
        </p:txBody>
      </p:sp>
      <p:sp>
        <p:nvSpPr>
          <p:cNvPr id="5" name="Subtitle 2">
            <a:extLst>
              <a:ext uri="{FF2B5EF4-FFF2-40B4-BE49-F238E27FC236}">
                <a16:creationId xmlns:a16="http://schemas.microsoft.com/office/drawing/2014/main" id="{49B682BE-C0CC-376D-CFF1-60861FCD4BB0}"/>
              </a:ext>
            </a:extLst>
          </p:cNvPr>
          <p:cNvSpPr txBox="1">
            <a:spLocks/>
          </p:cNvSpPr>
          <p:nvPr/>
        </p:nvSpPr>
        <p:spPr>
          <a:xfrm>
            <a:off x="408853" y="3085766"/>
            <a:ext cx="11286245"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a:solidFill>
                  <a:schemeClr val="accent2">
                    <a:lumMod val="40000"/>
                    <a:lumOff val="60000"/>
                  </a:schemeClr>
                </a:solidFill>
              </a:rPr>
              <a:t>Presented by </a:t>
            </a:r>
            <a:r>
              <a:rPr lang="en-US" err="1">
                <a:solidFill>
                  <a:schemeClr val="accent2">
                    <a:lumMod val="40000"/>
                    <a:lumOff val="60000"/>
                  </a:schemeClr>
                </a:solidFill>
              </a:rPr>
              <a:t>nc</a:t>
            </a:r>
            <a:r>
              <a:rPr lang="en-US">
                <a:solidFill>
                  <a:schemeClr val="accent2">
                    <a:lumMod val="40000"/>
                    <a:lumOff val="60000"/>
                  </a:schemeClr>
                </a:solidFill>
              </a:rPr>
              <a:t> public works professionals:</a:t>
            </a:r>
          </a:p>
        </p:txBody>
      </p:sp>
      <p:grpSp>
        <p:nvGrpSpPr>
          <p:cNvPr id="7" name="Group 6">
            <a:extLst>
              <a:ext uri="{FF2B5EF4-FFF2-40B4-BE49-F238E27FC236}">
                <a16:creationId xmlns:a16="http://schemas.microsoft.com/office/drawing/2014/main" id="{019F7C70-DB10-E09C-D77B-48DB31BAE0FD}"/>
              </a:ext>
            </a:extLst>
          </p:cNvPr>
          <p:cNvGrpSpPr/>
          <p:nvPr/>
        </p:nvGrpSpPr>
        <p:grpSpPr>
          <a:xfrm>
            <a:off x="3989733" y="662761"/>
            <a:ext cx="4004755" cy="1261184"/>
            <a:chOff x="4075587" y="745914"/>
            <a:chExt cx="4004755" cy="1261184"/>
          </a:xfrm>
        </p:grpSpPr>
        <p:pic>
          <p:nvPicPr>
            <p:cNvPr id="4" name="Picture 3" descr="A blue logo with white text&#10;&#10;Description automatically generated with low confidence">
              <a:extLst>
                <a:ext uri="{FF2B5EF4-FFF2-40B4-BE49-F238E27FC236}">
                  <a16:creationId xmlns:a16="http://schemas.microsoft.com/office/drawing/2014/main" id="{186D3A0C-C836-C7AE-49AC-11933E9E0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5587" y="745914"/>
              <a:ext cx="4004755" cy="1099543"/>
            </a:xfrm>
            <a:prstGeom prst="rect">
              <a:avLst/>
            </a:prstGeom>
          </p:spPr>
        </p:pic>
        <p:sp>
          <p:nvSpPr>
            <p:cNvPr id="6" name="TextBox 5">
              <a:extLst>
                <a:ext uri="{FF2B5EF4-FFF2-40B4-BE49-F238E27FC236}">
                  <a16:creationId xmlns:a16="http://schemas.microsoft.com/office/drawing/2014/main" id="{0B56DBB0-F008-A761-28C1-C10291A98675}"/>
                </a:ext>
              </a:extLst>
            </p:cNvPr>
            <p:cNvSpPr txBox="1"/>
            <p:nvPr/>
          </p:nvSpPr>
          <p:spPr>
            <a:xfrm>
              <a:off x="5317055" y="1730099"/>
              <a:ext cx="2763287" cy="276999"/>
            </a:xfrm>
            <a:prstGeom prst="rect">
              <a:avLst/>
            </a:prstGeom>
            <a:noFill/>
          </p:spPr>
          <p:txBody>
            <a:bodyPr wrap="square" rtlCol="0">
              <a:spAutoFit/>
            </a:bodyPr>
            <a:lstStyle/>
            <a:p>
              <a:pPr algn="r"/>
              <a:r>
                <a:rPr lang="en-US" sz="1200" b="1" i="1">
                  <a:solidFill>
                    <a:srgbClr val="00439A"/>
                  </a:solidFill>
                </a:rPr>
                <a:t>Leadership and Management Division</a:t>
              </a:r>
            </a:p>
          </p:txBody>
        </p:sp>
      </p:grpSp>
      <p:pic>
        <p:nvPicPr>
          <p:cNvPr id="1028" name="Picture 4" descr="Home - City of Charlotte">
            <a:extLst>
              <a:ext uri="{FF2B5EF4-FFF2-40B4-BE49-F238E27FC236}">
                <a16:creationId xmlns:a16="http://schemas.microsoft.com/office/drawing/2014/main" id="{AE8FACE6-7161-8E1C-9740-6D3E82A31B3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53820" y="4247527"/>
            <a:ext cx="1870699"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rvices | Indian Trail, NC">
            <a:extLst>
              <a:ext uri="{FF2B5EF4-FFF2-40B4-BE49-F238E27FC236}">
                <a16:creationId xmlns:a16="http://schemas.microsoft.com/office/drawing/2014/main" id="{A9921D0F-D03A-32EA-49B2-EAB3A4D2A2E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48108" y="4208648"/>
            <a:ext cx="9453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cAdams Acquires G&amp;A Consultants, Expands Client Reach">
            <a:extLst>
              <a:ext uri="{FF2B5EF4-FFF2-40B4-BE49-F238E27FC236}">
                <a16:creationId xmlns:a16="http://schemas.microsoft.com/office/drawing/2014/main" id="{B0F403BD-AC65-A3FC-4B72-6786268288A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37765" y="3149452"/>
            <a:ext cx="142534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ews Flash • Durham, NC • CivicEngage">
            <a:extLst>
              <a:ext uri="{FF2B5EF4-FFF2-40B4-BE49-F238E27FC236}">
                <a16:creationId xmlns:a16="http://schemas.microsoft.com/office/drawing/2014/main" id="{1014B2F6-D552-96CC-781A-EE50027CE28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766" t="33878" r="3322" b="33582"/>
          <a:stretch/>
        </p:blipFill>
        <p:spPr bwMode="auto">
          <a:xfrm>
            <a:off x="4521826" y="5334649"/>
            <a:ext cx="3870553"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rth Carolina engineering firm buys Richmond-based company">
            <a:extLst>
              <a:ext uri="{FF2B5EF4-FFF2-40B4-BE49-F238E27FC236}">
                <a16:creationId xmlns:a16="http://schemas.microsoft.com/office/drawing/2014/main" id="{6A3EE9CC-76A5-B6FC-61C4-7FE7EE23EFF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6102" y="5334649"/>
            <a:ext cx="3944471"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orm Center • Huntersville, NC • CivicEngage">
            <a:extLst>
              <a:ext uri="{FF2B5EF4-FFF2-40B4-BE49-F238E27FC236}">
                <a16:creationId xmlns:a16="http://schemas.microsoft.com/office/drawing/2014/main" id="{CBCA70A3-0ABB-85A4-2378-927B10192BE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463632" y="5334649"/>
            <a:ext cx="3160887"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ity of Gastonia (@CityofGastonia) / Twitter">
            <a:extLst>
              <a:ext uri="{FF2B5EF4-FFF2-40B4-BE49-F238E27FC236}">
                <a16:creationId xmlns:a16="http://schemas.microsoft.com/office/drawing/2014/main" id="{44363E9D-DE4B-6784-4EB4-8A00E616762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464059" y="3162871"/>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ity of Clinton | Visit Sampson NC : Visit Sampson NC">
            <a:extLst>
              <a:ext uri="{FF2B5EF4-FFF2-40B4-BE49-F238E27FC236}">
                <a16:creationId xmlns:a16="http://schemas.microsoft.com/office/drawing/2014/main" id="{16D591B8-1F5F-7E7D-DEAB-92E221FBDB7B}"/>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12719" y="4222412"/>
            <a:ext cx="1331204"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own of Mint Hill | The Mint Hill Times">
            <a:extLst>
              <a:ext uri="{FF2B5EF4-FFF2-40B4-BE49-F238E27FC236}">
                <a16:creationId xmlns:a16="http://schemas.microsoft.com/office/drawing/2014/main" id="{BA3F0A47-EF81-A37C-DEA5-047D5DD09073}"/>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614635" y="3149452"/>
            <a:ext cx="992393" cy="10058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11C6845-4D67-D047-D96E-91DF8C939712}"/>
              </a:ext>
            </a:extLst>
          </p:cNvPr>
          <p:cNvGrpSpPr/>
          <p:nvPr/>
        </p:nvGrpSpPr>
        <p:grpSpPr>
          <a:xfrm>
            <a:off x="4092961" y="3689888"/>
            <a:ext cx="4014694" cy="1291001"/>
            <a:chOff x="4075587" y="745914"/>
            <a:chExt cx="4014694" cy="1291001"/>
          </a:xfrm>
        </p:grpSpPr>
        <p:pic>
          <p:nvPicPr>
            <p:cNvPr id="19" name="Picture 18" descr="A blue logo with white text&#10;&#10;Description automatically generated with low confidence">
              <a:extLst>
                <a:ext uri="{FF2B5EF4-FFF2-40B4-BE49-F238E27FC236}">
                  <a16:creationId xmlns:a16="http://schemas.microsoft.com/office/drawing/2014/main" id="{8D5E517C-7DD9-E1B0-9C50-E7B4CA55EB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5587" y="745914"/>
              <a:ext cx="4004755" cy="1099543"/>
            </a:xfrm>
            <a:prstGeom prst="rect">
              <a:avLst/>
            </a:prstGeom>
          </p:spPr>
        </p:pic>
        <p:sp>
          <p:nvSpPr>
            <p:cNvPr id="20" name="TextBox 19">
              <a:extLst>
                <a:ext uri="{FF2B5EF4-FFF2-40B4-BE49-F238E27FC236}">
                  <a16:creationId xmlns:a16="http://schemas.microsoft.com/office/drawing/2014/main" id="{23DA34A0-CE34-F432-DF05-84AD787F899A}"/>
                </a:ext>
              </a:extLst>
            </p:cNvPr>
            <p:cNvSpPr txBox="1"/>
            <p:nvPr/>
          </p:nvSpPr>
          <p:spPr>
            <a:xfrm>
              <a:off x="5326994" y="1759916"/>
              <a:ext cx="2763287" cy="276999"/>
            </a:xfrm>
            <a:prstGeom prst="rect">
              <a:avLst/>
            </a:prstGeom>
            <a:noFill/>
          </p:spPr>
          <p:txBody>
            <a:bodyPr wrap="square" rtlCol="0">
              <a:spAutoFit/>
            </a:bodyPr>
            <a:lstStyle/>
            <a:p>
              <a:pPr algn="r"/>
              <a:r>
                <a:rPr lang="en-US" sz="1200" b="1" i="1">
                  <a:solidFill>
                    <a:schemeClr val="bg1"/>
                  </a:solidFill>
                </a:rPr>
                <a:t>Leadership and Management Division</a:t>
              </a:r>
            </a:p>
          </p:txBody>
        </p:sp>
      </p:grpSp>
      <p:pic>
        <p:nvPicPr>
          <p:cNvPr id="8" name="001_TW">
            <a:hlinkClick r:id="" action="ppaction://media"/>
            <a:extLst>
              <a:ext uri="{FF2B5EF4-FFF2-40B4-BE49-F238E27FC236}">
                <a16:creationId xmlns:a16="http://schemas.microsoft.com/office/drawing/2014/main" id="{A8F97BBD-B68C-C4B0-9820-DB5CE6DF543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8853" y="715631"/>
            <a:ext cx="609600" cy="609600"/>
          </a:xfrm>
          <a:prstGeom prst="rect">
            <a:avLst/>
          </a:prstGeom>
        </p:spPr>
      </p:pic>
      <p:grpSp>
        <p:nvGrpSpPr>
          <p:cNvPr id="10" name="Group 9">
            <a:extLst>
              <a:ext uri="{FF2B5EF4-FFF2-40B4-BE49-F238E27FC236}">
                <a16:creationId xmlns:a16="http://schemas.microsoft.com/office/drawing/2014/main" id="{64142BF3-FFA9-DB5A-6123-E8E434C42356}"/>
              </a:ext>
            </a:extLst>
          </p:cNvPr>
          <p:cNvGrpSpPr/>
          <p:nvPr/>
        </p:nvGrpSpPr>
        <p:grpSpPr>
          <a:xfrm>
            <a:off x="2217584" y="4154006"/>
            <a:ext cx="1468153" cy="1018895"/>
            <a:chOff x="2139487" y="3836549"/>
            <a:chExt cx="1468153" cy="1018895"/>
          </a:xfrm>
        </p:grpSpPr>
        <p:sp>
          <p:nvSpPr>
            <p:cNvPr id="9" name="Rectangle 8">
              <a:extLst>
                <a:ext uri="{FF2B5EF4-FFF2-40B4-BE49-F238E27FC236}">
                  <a16:creationId xmlns:a16="http://schemas.microsoft.com/office/drawing/2014/main" id="{24FB1B8B-FEF6-E2C2-7921-8944720445BB}"/>
                </a:ext>
              </a:extLst>
            </p:cNvPr>
            <p:cNvSpPr/>
            <p:nvPr/>
          </p:nvSpPr>
          <p:spPr>
            <a:xfrm>
              <a:off x="2139487" y="3836549"/>
              <a:ext cx="1468153" cy="1005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ome | ESP Associates, Inc.">
              <a:extLst>
                <a:ext uri="{FF2B5EF4-FFF2-40B4-BE49-F238E27FC236}">
                  <a16:creationId xmlns:a16="http://schemas.microsoft.com/office/drawing/2014/main" id="{36BF695B-024B-D36B-9B85-62D9D0DE79D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149426" y="3849604"/>
              <a:ext cx="1419782"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242515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0ED288-B180-4F32-A4DD-4F3DCE2B548C}"/>
              </a:ext>
            </a:extLst>
          </p:cNvPr>
          <p:cNvSpPr txBox="1"/>
          <p:nvPr/>
        </p:nvSpPr>
        <p:spPr>
          <a:xfrm>
            <a:off x="518588" y="4189051"/>
            <a:ext cx="11112970" cy="1569660"/>
          </a:xfrm>
          <a:prstGeom prst="rect">
            <a:avLst/>
          </a:prstGeom>
          <a:noFill/>
        </p:spPr>
        <p:txBody>
          <a:bodyPr wrap="square">
            <a:spAutoFit/>
          </a:bodyPr>
          <a:lstStyle/>
          <a:p>
            <a:pPr algn="ctr"/>
            <a:r>
              <a:rPr lang="en-US" sz="3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Public Works Professionals Share their Experiences</a:t>
            </a:r>
          </a:p>
          <a:p>
            <a:pPr algn="ctr"/>
            <a:r>
              <a:rPr lang="en-US" sz="3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and </a:t>
            </a:r>
          </a:p>
          <a:p>
            <a:pPr algn="ctr"/>
            <a:r>
              <a:rPr lang="en-US" sz="3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Answers Popular Public Works Questions</a:t>
            </a:r>
            <a:endParaRPr lang="en-US" sz="3200">
              <a:solidFill>
                <a:schemeClr val="bg1"/>
              </a:solidFill>
            </a:endParaRPr>
          </a:p>
        </p:txBody>
      </p:sp>
      <p:sp>
        <p:nvSpPr>
          <p:cNvPr id="13" name="Title 1">
            <a:extLst>
              <a:ext uri="{FF2B5EF4-FFF2-40B4-BE49-F238E27FC236}">
                <a16:creationId xmlns:a16="http://schemas.microsoft.com/office/drawing/2014/main" id="{047F4D14-FD8E-1B91-7D91-0AF66DEFC5B1}"/>
              </a:ext>
            </a:extLst>
          </p:cNvPr>
          <p:cNvSpPr txBox="1">
            <a:spLocks/>
          </p:cNvSpPr>
          <p:nvPr/>
        </p:nvSpPr>
        <p:spPr>
          <a:xfrm>
            <a:off x="518588" y="3063818"/>
            <a:ext cx="11154824" cy="67315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solidFill>
                  <a:srgbClr val="FF0000"/>
                </a:solidFill>
              </a:rPr>
              <a:t>Public works education and career forum</a:t>
            </a:r>
          </a:p>
        </p:txBody>
      </p:sp>
      <p:pic>
        <p:nvPicPr>
          <p:cNvPr id="2052" name="Picture 4" descr="Public Works / Sulphur, Louisiana">
            <a:extLst>
              <a:ext uri="{FF2B5EF4-FFF2-40B4-BE49-F238E27FC236}">
                <a16:creationId xmlns:a16="http://schemas.microsoft.com/office/drawing/2014/main" id="{5D16AC6F-226E-44CC-96D6-A9A3E2BD78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98430" y="550847"/>
            <a:ext cx="123758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ublic Works – City of Goodland">
            <a:extLst>
              <a:ext uri="{FF2B5EF4-FFF2-40B4-BE49-F238E27FC236}">
                <a16:creationId xmlns:a16="http://schemas.microsoft.com/office/drawing/2014/main" id="{8262CD43-B5EB-29D1-9A50-76CB42D69FB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55"/>
          <a:stretch/>
        </p:blipFill>
        <p:spPr bwMode="auto">
          <a:xfrm>
            <a:off x="10503276" y="1830994"/>
            <a:ext cx="1237584" cy="1234440"/>
          </a:xfrm>
          <a:prstGeom prst="diamond">
            <a:avLst/>
          </a:prstGeom>
          <a:noFill/>
          <a:extLst>
            <a:ext uri="{909E8E84-426E-40DD-AFC4-6F175D3DCCD1}">
              <a14:hiddenFill xmlns:a14="http://schemas.microsoft.com/office/drawing/2010/main">
                <a:solidFill>
                  <a:srgbClr val="FFFFFF"/>
                </a:solidFill>
              </a14:hiddenFill>
            </a:ext>
          </a:extLst>
        </p:spPr>
      </p:pic>
      <p:pic>
        <p:nvPicPr>
          <p:cNvPr id="2058" name="Picture 10" descr="Cartoon Street png download - 1280*1000 - Free Transparent Road png  Download. - CleanPNG / KissPNG">
            <a:extLst>
              <a:ext uri="{FF2B5EF4-FFF2-40B4-BE49-F238E27FC236}">
                <a16:creationId xmlns:a16="http://schemas.microsoft.com/office/drawing/2014/main" id="{404A3FCA-FBB2-510D-2B91-A0402056FE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4167" b="96667" l="3222" r="93556">
                        <a14:foregroundMark x1="1556" y1="62500" x2="59667" y2="30417"/>
                        <a14:foregroundMark x1="59667" y1="30417" x2="69889" y2="18472"/>
                        <a14:foregroundMark x1="69889" y1="18472" x2="61333" y2="12222"/>
                        <a14:foregroundMark x1="61333" y1="12222" x2="73556" y2="9444"/>
                        <a14:foregroundMark x1="73556" y1="9444" x2="67444" y2="4583"/>
                        <a14:foregroundMark x1="67444" y1="4583" x2="63222" y2="4167"/>
                        <a14:foregroundMark x1="80333" y1="7500" x2="73667" y2="9306"/>
                        <a14:foregroundMark x1="73667" y1="9306" x2="88222" y2="25972"/>
                        <a14:foregroundMark x1="88222" y1="25972" x2="92444" y2="33750"/>
                        <a14:foregroundMark x1="92444" y1="33750" x2="82778" y2="57917"/>
                        <a14:foregroundMark x1="82778" y1="57917" x2="55000" y2="94444"/>
                        <a14:foregroundMark x1="92000" y1="25556" x2="93556" y2="35833"/>
                        <a14:foregroundMark x1="3333" y1="62500" x2="4111" y2="93333"/>
                        <a14:foregroundMark x1="54000" y1="93750" x2="82111" y2="58472"/>
                        <a14:foregroundMark x1="82111" y1="58472" x2="85111" y2="51944"/>
                        <a14:foregroundMark x1="55444" y1="96667" x2="90667" y2="43194"/>
                      </a14:backgroundRemoval>
                    </a14:imgEffect>
                  </a14:imgLayer>
                </a14:imgProps>
              </a:ext>
              <a:ext uri="{28A0092B-C50C-407E-A947-70E740481C1C}">
                <a14:useLocalDpi xmlns:a14="http://schemas.microsoft.com/office/drawing/2010/main"/>
              </a:ext>
            </a:extLst>
          </a:blip>
          <a:srcRect/>
          <a:stretch>
            <a:fillRect/>
          </a:stretch>
        </p:blipFill>
        <p:spPr bwMode="auto">
          <a:xfrm>
            <a:off x="8836811" y="1814622"/>
            <a:ext cx="154305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unny construction vehicles, construction elements cartoon">
            <a:extLst>
              <a:ext uri="{FF2B5EF4-FFF2-40B4-BE49-F238E27FC236}">
                <a16:creationId xmlns:a16="http://schemas.microsoft.com/office/drawing/2014/main" id="{C6997E9D-4004-C66F-4DDD-4CE72091B70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4360" y="640671"/>
            <a:ext cx="356616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rtoon - Clip Art Library">
            <a:extLst>
              <a:ext uri="{FF2B5EF4-FFF2-40B4-BE49-F238E27FC236}">
                <a16:creationId xmlns:a16="http://schemas.microsoft.com/office/drawing/2014/main" id="{5FAEB99F-D535-642D-F2BC-948F14BE59E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524453" y="674633"/>
            <a:ext cx="1912269" cy="123444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C736411-00FE-859F-6DB8-AE0266EE245E}"/>
              </a:ext>
            </a:extLst>
          </p:cNvPr>
          <p:cNvGrpSpPr/>
          <p:nvPr/>
        </p:nvGrpSpPr>
        <p:grpSpPr>
          <a:xfrm>
            <a:off x="4093622" y="1155167"/>
            <a:ext cx="4004755" cy="1261184"/>
            <a:chOff x="4075587" y="745914"/>
            <a:chExt cx="4004755" cy="1261184"/>
          </a:xfrm>
        </p:grpSpPr>
        <p:pic>
          <p:nvPicPr>
            <p:cNvPr id="20" name="Picture 19" descr="A blue logo with white text&#10;&#10;Description automatically generated with low confidence">
              <a:extLst>
                <a:ext uri="{FF2B5EF4-FFF2-40B4-BE49-F238E27FC236}">
                  <a16:creationId xmlns:a16="http://schemas.microsoft.com/office/drawing/2014/main" id="{042D64D6-E64D-1411-6D35-28A40D9CF1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75587" y="745914"/>
              <a:ext cx="4004755" cy="1099543"/>
            </a:xfrm>
            <a:prstGeom prst="rect">
              <a:avLst/>
            </a:prstGeom>
          </p:spPr>
        </p:pic>
        <p:sp>
          <p:nvSpPr>
            <p:cNvPr id="21" name="TextBox 20">
              <a:extLst>
                <a:ext uri="{FF2B5EF4-FFF2-40B4-BE49-F238E27FC236}">
                  <a16:creationId xmlns:a16="http://schemas.microsoft.com/office/drawing/2014/main" id="{5E710F2B-473D-0777-7C5B-EA2F10ADA3DD}"/>
                </a:ext>
              </a:extLst>
            </p:cNvPr>
            <p:cNvSpPr txBox="1"/>
            <p:nvPr/>
          </p:nvSpPr>
          <p:spPr>
            <a:xfrm>
              <a:off x="5317055" y="1730099"/>
              <a:ext cx="2763287" cy="276999"/>
            </a:xfrm>
            <a:prstGeom prst="rect">
              <a:avLst/>
            </a:prstGeom>
            <a:noFill/>
          </p:spPr>
          <p:txBody>
            <a:bodyPr wrap="square" rtlCol="0">
              <a:spAutoFit/>
            </a:bodyPr>
            <a:lstStyle/>
            <a:p>
              <a:pPr algn="r"/>
              <a:r>
                <a:rPr lang="en-US" sz="1200" b="1" i="1">
                  <a:solidFill>
                    <a:srgbClr val="00439A"/>
                  </a:solidFill>
                </a:rPr>
                <a:t>Leadership and Management Division</a:t>
              </a:r>
            </a:p>
          </p:txBody>
        </p:sp>
      </p:grpSp>
    </p:spTree>
    <p:extLst>
      <p:ext uri="{BB962C8B-B14F-4D97-AF65-F5344CB8AC3E}">
        <p14:creationId xmlns:p14="http://schemas.microsoft.com/office/powerpoint/2010/main" val="40506431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fontScale="90000"/>
          </a:bodyPr>
          <a:lstStyle/>
          <a:p>
            <a:r>
              <a:rPr lang="en-US" sz="4800"/>
              <a:t>Outcome of outreach to students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lstStyle/>
          <a:p>
            <a:pPr marR="0" algn="l" rtl="0"/>
            <a:r>
              <a:rPr lang="en-US" sz="1800" b="1" i="0" u="none" strike="noStrike" baseline="0">
                <a:latin typeface="Calibri" panose="020F0502020204030204" pitchFamily="34" charset="0"/>
              </a:rPr>
              <a:t>Mike’s Story: </a:t>
            </a:r>
            <a:r>
              <a:rPr lang="en-US" sz="1800" b="0" i="0" u="none" strike="noStrike" baseline="0">
                <a:latin typeface="Calibri" panose="020F0502020204030204" pitchFamily="34" charset="0"/>
              </a:rPr>
              <a:t>One day two gentlemen entered one of my classes at UNC-Charlotte and talked about public works and the opportunity for a scholarship. Being a poor student paying my own way, I decided to give the application my best effort. I wrote about my experiences in the Army and a tour of a wastewater treatment plant when I was at a high school leadership conference. One day shortly after the deadline, I received a phone call from someone at the City of Charlotte telling me I had won the scholarship and that I was invited to the Chapter’s annual conference in Atlantic Beach. I went to the conference and met so many awesome people involved in public works, many of whom I still see at various functions and seminars. The scholarship really helped me financially, but attending that first conference changed my life and helped me become interested in working for the various government agencies I have been a part of. Our annual stormwater management conference is one of the most valuable professional development options available to anyone in the industry, and I try to make it to that conference every year.</a:t>
            </a:r>
          </a:p>
          <a:p>
            <a:pPr marR="0" algn="l" rtl="0"/>
            <a:endParaRPr lang="en-US" sz="1800" b="0" i="0" u="none" strike="noStrike" baseline="0">
              <a:latin typeface="Calibri" panose="020F0502020204030204" pitchFamily="34" charset="0"/>
            </a:endParaRPr>
          </a:p>
          <a:p>
            <a:endParaRPr lang="en-US"/>
          </a:p>
        </p:txBody>
      </p:sp>
      <p:sp>
        <p:nvSpPr>
          <p:cNvPr id="7" name="Rectangle 6">
            <a:extLst>
              <a:ext uri="{FF2B5EF4-FFF2-40B4-BE49-F238E27FC236}">
                <a16:creationId xmlns:a16="http://schemas.microsoft.com/office/drawing/2014/main" id="{0738EFC8-0054-4BD0-1FD7-E0B5D7B5C0AF}"/>
              </a:ext>
            </a:extLst>
          </p:cNvPr>
          <p:cNvSpPr/>
          <p:nvPr/>
        </p:nvSpPr>
        <p:spPr>
          <a:xfrm>
            <a:off x="10903411" y="5341617"/>
            <a:ext cx="914400" cy="1143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F79F2B7-80F9-BC8D-7A3A-C2858D533A8D}"/>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Mike Macintyre</a:t>
            </a:r>
          </a:p>
          <a:p>
            <a:pPr algn="ctr"/>
            <a:r>
              <a:rPr lang="en-US" sz="1200"/>
              <a:t>Town of Huntersville</a:t>
            </a:r>
          </a:p>
        </p:txBody>
      </p:sp>
      <p:sp>
        <p:nvSpPr>
          <p:cNvPr id="4" name="Slide Number Placeholder 3">
            <a:extLst>
              <a:ext uri="{FF2B5EF4-FFF2-40B4-BE49-F238E27FC236}">
                <a16:creationId xmlns:a16="http://schemas.microsoft.com/office/drawing/2014/main" id="{3A57F017-F3F0-58CE-3490-312BDCD638AB}"/>
              </a:ext>
            </a:extLst>
          </p:cNvPr>
          <p:cNvSpPr>
            <a:spLocks noGrp="1"/>
          </p:cNvSpPr>
          <p:nvPr>
            <p:ph type="sldNum" sz="quarter" idx="12"/>
          </p:nvPr>
        </p:nvSpPr>
        <p:spPr/>
        <p:txBody>
          <a:bodyPr/>
          <a:lstStyle/>
          <a:p>
            <a:fld id="{D57F1E4F-1CFF-5643-939E-217C01CDF565}" type="slidenum">
              <a:rPr lang="en-US" smtClean="0"/>
              <a:pPr/>
              <a:t>11</a:t>
            </a:fld>
            <a:endParaRPr lang="en-US"/>
          </a:p>
        </p:txBody>
      </p:sp>
      <p:pic>
        <p:nvPicPr>
          <p:cNvPr id="1026" name="Picture 2">
            <a:extLst>
              <a:ext uri="{FF2B5EF4-FFF2-40B4-BE49-F238E27FC236}">
                <a16:creationId xmlns:a16="http://schemas.microsoft.com/office/drawing/2014/main" id="{6F0E514B-4B87-AF93-C668-9141FA770C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55666" y="5329596"/>
            <a:ext cx="80989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011_MM_MH">
            <a:hlinkClick r:id="" action="ppaction://media"/>
            <a:extLst>
              <a:ext uri="{FF2B5EF4-FFF2-40B4-BE49-F238E27FC236}">
                <a16:creationId xmlns:a16="http://schemas.microsoft.com/office/drawing/2014/main" id="{9BABE002-8D71-4E75-C694-E5A69FA6F3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6091" y="5643373"/>
            <a:ext cx="609600" cy="609600"/>
          </a:xfrm>
          <a:prstGeom prst="rect">
            <a:avLst/>
          </a:prstGeom>
        </p:spPr>
      </p:pic>
      <p:sp>
        <p:nvSpPr>
          <p:cNvPr id="6" name="TextBox 5">
            <a:extLst>
              <a:ext uri="{FF2B5EF4-FFF2-40B4-BE49-F238E27FC236}">
                <a16:creationId xmlns:a16="http://schemas.microsoft.com/office/drawing/2014/main" id="{DAED359F-550D-51D4-03AC-C2F3BB9AF8A5}"/>
              </a:ext>
            </a:extLst>
          </p:cNvPr>
          <p:cNvSpPr txBox="1"/>
          <p:nvPr/>
        </p:nvSpPr>
        <p:spPr>
          <a:xfrm>
            <a:off x="8501599" y="6436384"/>
            <a:ext cx="2247625" cy="461665"/>
          </a:xfrm>
          <a:prstGeom prst="rect">
            <a:avLst/>
          </a:prstGeom>
          <a:noFill/>
          <a:ln>
            <a:noFill/>
          </a:ln>
        </p:spPr>
        <p:txBody>
          <a:bodyPr wrap="square" rtlCol="0">
            <a:spAutoFit/>
          </a:bodyPr>
          <a:lstStyle/>
          <a:p>
            <a:pPr algn="ctr"/>
            <a:r>
              <a:rPr lang="en-US" sz="1200"/>
              <a:t>Magda P. Holloway</a:t>
            </a:r>
          </a:p>
          <a:p>
            <a:pPr algn="ctr"/>
            <a:r>
              <a:rPr lang="en-US" sz="1200"/>
              <a:t>Summit Design &amp; Engineering</a:t>
            </a:r>
          </a:p>
        </p:txBody>
      </p:sp>
      <p:pic>
        <p:nvPicPr>
          <p:cNvPr id="9" name="Picture 2">
            <a:extLst>
              <a:ext uri="{FF2B5EF4-FFF2-40B4-BE49-F238E27FC236}">
                <a16:creationId xmlns:a16="http://schemas.microsoft.com/office/drawing/2014/main" id="{E3B977A4-CA28-F80D-162D-25F60791B74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168212" y="5302777"/>
            <a:ext cx="914400"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36150"/>
      </p:ext>
    </p:extLst>
  </p:cSld>
  <p:clrMapOvr>
    <a:masterClrMapping/>
  </p:clrMapOvr>
  <mc:AlternateContent xmlns:mc="http://schemas.openxmlformats.org/markup-compatibility/2006" xmlns:p14="http://schemas.microsoft.com/office/powerpoint/2010/main">
    <mc:Choice Requires="p14">
      <p:transition spd="slow" p14:dur="2000" advTm="108000"/>
    </mc:Choice>
    <mc:Fallback xmlns="">
      <p:transition spd="slow"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9C1CA424-4372-79A0-C41F-7E7E09656E5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780647" y="5279532"/>
            <a:ext cx="914400"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A perspective on the possibilities</a:t>
            </a:r>
          </a:p>
        </p:txBody>
      </p:sp>
      <p:sp>
        <p:nvSpPr>
          <p:cNvPr id="4" name="Slide Number Placeholder 3">
            <a:extLst>
              <a:ext uri="{FF2B5EF4-FFF2-40B4-BE49-F238E27FC236}">
                <a16:creationId xmlns:a16="http://schemas.microsoft.com/office/drawing/2014/main" id="{B4C1AECF-2AFD-7F7E-3A19-DA25A93B7DE9}"/>
              </a:ext>
            </a:extLst>
          </p:cNvPr>
          <p:cNvSpPr>
            <a:spLocks noGrp="1"/>
          </p:cNvSpPr>
          <p:nvPr>
            <p:ph type="sldNum" sz="quarter" idx="12"/>
          </p:nvPr>
        </p:nvSpPr>
        <p:spPr/>
        <p:txBody>
          <a:bodyPr/>
          <a:lstStyle/>
          <a:p>
            <a:fld id="{D57F1E4F-1CFF-5643-939E-217C01CDF565}" type="slidenum">
              <a:rPr lang="en-US" smtClean="0"/>
              <a:pPr/>
              <a:t>12</a:t>
            </a:fld>
            <a:endParaRPr lang="en-US"/>
          </a:p>
        </p:txBody>
      </p:sp>
      <p:sp>
        <p:nvSpPr>
          <p:cNvPr id="5" name="TextBox 4">
            <a:extLst>
              <a:ext uri="{FF2B5EF4-FFF2-40B4-BE49-F238E27FC236}">
                <a16:creationId xmlns:a16="http://schemas.microsoft.com/office/drawing/2014/main" id="{E527CBFA-301A-CCE5-2FA6-7292FC04363D}"/>
              </a:ext>
            </a:extLst>
          </p:cNvPr>
          <p:cNvSpPr txBox="1"/>
          <p:nvPr/>
        </p:nvSpPr>
        <p:spPr>
          <a:xfrm>
            <a:off x="10114035" y="6422532"/>
            <a:ext cx="2247625" cy="461665"/>
          </a:xfrm>
          <a:prstGeom prst="rect">
            <a:avLst/>
          </a:prstGeom>
          <a:noFill/>
          <a:ln>
            <a:noFill/>
          </a:ln>
        </p:spPr>
        <p:txBody>
          <a:bodyPr wrap="square" rtlCol="0">
            <a:spAutoFit/>
          </a:bodyPr>
          <a:lstStyle/>
          <a:p>
            <a:pPr algn="ctr"/>
            <a:r>
              <a:rPr lang="en-US" sz="1200"/>
              <a:t>Carl Locus</a:t>
            </a:r>
          </a:p>
          <a:p>
            <a:pPr algn="ctr"/>
            <a:r>
              <a:rPr lang="en-US" sz="1200"/>
              <a:t>Company</a:t>
            </a:r>
          </a:p>
        </p:txBody>
      </p:sp>
      <p:pic>
        <p:nvPicPr>
          <p:cNvPr id="9" name="012_CL">
            <a:hlinkClick r:id="" action="ppaction://media"/>
            <a:extLst>
              <a:ext uri="{FF2B5EF4-FFF2-40B4-BE49-F238E27FC236}">
                <a16:creationId xmlns:a16="http://schemas.microsoft.com/office/drawing/2014/main" id="{DAB0DA5C-72A9-06F6-1BFC-2D5FF4B4C12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0780647" y="2291612"/>
            <a:ext cx="609600" cy="609600"/>
          </a:xfrm>
        </p:spPr>
      </p:pic>
      <p:sp>
        <p:nvSpPr>
          <p:cNvPr id="6" name="Content Placeholder 2">
            <a:extLst>
              <a:ext uri="{FF2B5EF4-FFF2-40B4-BE49-F238E27FC236}">
                <a16:creationId xmlns:a16="http://schemas.microsoft.com/office/drawing/2014/main" id="{171208F1-0041-3D46-A894-8703E52472D9}"/>
              </a:ext>
            </a:extLst>
          </p:cNvPr>
          <p:cNvSpPr txBox="1">
            <a:spLocks/>
          </p:cNvSpPr>
          <p:nvPr/>
        </p:nvSpPr>
        <p:spPr>
          <a:xfrm>
            <a:off x="581192" y="2180496"/>
            <a:ext cx="11029615" cy="3678303"/>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latin typeface="Calibri" panose="020F0502020204030204" pitchFamily="34" charset="0"/>
              </a:rPr>
              <a:t>Engineer, Air Force Veteran</a:t>
            </a:r>
          </a:p>
          <a:p>
            <a:r>
              <a:rPr lang="en-US" sz="2800">
                <a:latin typeface="Calibri" panose="020F0502020204030204" pitchFamily="34" charset="0"/>
              </a:rPr>
              <a:t>Work with Universities and Colleges</a:t>
            </a:r>
          </a:p>
          <a:p>
            <a:r>
              <a:rPr lang="en-US" sz="2800">
                <a:latin typeface="Calibri" panose="020F0502020204030204" pitchFamily="34" charset="0"/>
              </a:rPr>
              <a:t>Share information to make a career work</a:t>
            </a:r>
          </a:p>
          <a:p>
            <a:r>
              <a:rPr lang="en-US" sz="2800" b="1">
                <a:latin typeface="Calibri" panose="020F0502020204030204" pitchFamily="34" charset="0"/>
              </a:rPr>
              <a:t>ENCYCLOPEDIA OF CAREERS</a:t>
            </a:r>
          </a:p>
          <a:p>
            <a:r>
              <a:rPr lang="en-US" sz="2800">
                <a:latin typeface="Calibri" panose="020F0502020204030204" pitchFamily="34" charset="0"/>
              </a:rPr>
              <a:t>Visit sites with work in your interest</a:t>
            </a:r>
          </a:p>
          <a:p>
            <a:r>
              <a:rPr lang="en-US" sz="2800">
                <a:latin typeface="Calibri" panose="020F0502020204030204" pitchFamily="34" charset="0"/>
              </a:rPr>
              <a:t>Community college also good for trade careers</a:t>
            </a:r>
          </a:p>
          <a:p>
            <a:endParaRPr lang="en-US" sz="2800">
              <a:latin typeface="Calibri" panose="020F0502020204030204" pitchFamily="34" charset="0"/>
            </a:endParaRPr>
          </a:p>
          <a:p>
            <a:endParaRPr lang="en-US" sz="2800"/>
          </a:p>
        </p:txBody>
      </p:sp>
    </p:spTree>
    <p:extLst>
      <p:ext uri="{BB962C8B-B14F-4D97-AF65-F5344CB8AC3E}">
        <p14:creationId xmlns:p14="http://schemas.microsoft.com/office/powerpoint/2010/main" val="3694978726"/>
      </p:ext>
    </p:extLst>
  </p:cSld>
  <p:clrMapOvr>
    <a:masterClrMapping/>
  </p:clrMapOvr>
  <mc:AlternateContent xmlns:mc="http://schemas.openxmlformats.org/markup-compatibility/2006" xmlns:p14="http://schemas.microsoft.com/office/powerpoint/2010/main">
    <mc:Choice Requires="p14">
      <p:transition spd="slow" p14:dur="2000" advTm="104000"/>
    </mc:Choice>
    <mc:Fallback xmlns="">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Autofit/>
          </a:bodyPr>
          <a:lstStyle/>
          <a:p>
            <a:r>
              <a:rPr lang="en-US" sz="4100"/>
              <a:t>Younger professionals in public works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6306635" y="1881392"/>
            <a:ext cx="4438650" cy="4597008"/>
          </a:xfrm>
        </p:spPr>
        <p:txBody>
          <a:bodyPr anchor="t" anchorCtr="0">
            <a:normAutofit/>
          </a:bodyPr>
          <a:lstStyle/>
          <a:p>
            <a:pPr marL="0" marR="0" lvl="0" indent="0">
              <a:spcBef>
                <a:spcPts val="0"/>
              </a:spcBef>
              <a:spcAft>
                <a:spcPts val="0"/>
              </a:spcAft>
              <a:buNone/>
            </a:pPr>
            <a:endParaRPr lang="en-US" sz="2400">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a:effectLst/>
                <a:latin typeface="Century Gothic" panose="020B0502020202020204" pitchFamily="34" charset="0"/>
                <a:ea typeface="Times New Roman" panose="02020603050405020304" pitchFamily="18" charset="0"/>
              </a:rPr>
              <a:t>Public Works?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Times New Roman" panose="02020603050405020304" pitchFamily="18" charset="0"/>
              </a:rPr>
              <a:t>Anything for anyone</a:t>
            </a:r>
          </a:p>
          <a:p>
            <a:pPr marL="666900" lvl="1" indent="-342900">
              <a:spcBef>
                <a:spcPts val="0"/>
              </a:spcBef>
              <a:spcAft>
                <a:spcPts val="0"/>
              </a:spcAft>
              <a:buFont typeface="Symbol" panose="05050102010706020507" pitchFamily="18" charset="2"/>
              <a:buChar char=""/>
            </a:pPr>
            <a:r>
              <a:rPr lang="en-US" sz="2200">
                <a:effectLst/>
                <a:latin typeface="Century Gothic" panose="020B0502020202020204" pitchFamily="34" charset="0"/>
                <a:ea typeface="Times New Roman" panose="02020603050405020304" pitchFamily="18" charset="0"/>
              </a:rPr>
              <a:t>Always hirin</a:t>
            </a:r>
            <a:r>
              <a:rPr lang="en-US" sz="2200">
                <a:latin typeface="Century Gothic" panose="020B0502020202020204" pitchFamily="34" charset="0"/>
                <a:ea typeface="Times New Roman" panose="02020603050405020304" pitchFamily="18" charset="0"/>
              </a:rPr>
              <a:t>g new people</a:t>
            </a:r>
          </a:p>
          <a:p>
            <a:pPr marL="666900" lvl="1" indent="-342900">
              <a:spcBef>
                <a:spcPts val="0"/>
              </a:spcBef>
              <a:spcAft>
                <a:spcPts val="0"/>
              </a:spcAft>
              <a:buFont typeface="Symbol" panose="05050102010706020507" pitchFamily="18" charset="2"/>
              <a:buChar char=""/>
            </a:pPr>
            <a:r>
              <a:rPr lang="en-US" sz="2200">
                <a:effectLst/>
                <a:latin typeface="Century Gothic" panose="020B0502020202020204" pitchFamily="34" charset="0"/>
                <a:ea typeface="Times New Roman" panose="02020603050405020304" pitchFamily="18" charset="0"/>
              </a:rPr>
              <a:t>$50k-70k</a:t>
            </a:r>
          </a:p>
          <a:p>
            <a:pPr marL="666900" lvl="1" indent="-342900">
              <a:spcBef>
                <a:spcPts val="0"/>
              </a:spcBef>
              <a:spcAft>
                <a:spcPts val="0"/>
              </a:spcAft>
              <a:buFont typeface="Symbol" panose="05050102010706020507" pitchFamily="18" charset="2"/>
              <a:buChar char=""/>
            </a:pPr>
            <a:r>
              <a:rPr lang="en-US" sz="2200">
                <a:effectLst/>
                <a:latin typeface="Century Gothic" panose="020B0502020202020204" pitchFamily="34" charset="0"/>
                <a:ea typeface="Times New Roman" panose="02020603050405020304" pitchFamily="18" charset="0"/>
              </a:rPr>
              <a:t>Private Sector Work</a:t>
            </a:r>
          </a:p>
          <a:p>
            <a:pPr marL="324000" lvl="1" indent="0">
              <a:spcBef>
                <a:spcPts val="0"/>
              </a:spcBef>
              <a:spcAft>
                <a:spcPts val="0"/>
              </a:spcAft>
              <a:buNone/>
            </a:pPr>
            <a:endParaRPr lang="en-US" sz="2200">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a:latin typeface="Century Gothic" panose="020B0502020202020204" pitchFamily="34" charset="0"/>
                <a:ea typeface="Times New Roman" panose="02020603050405020304" pitchFamily="18" charset="0"/>
              </a:rPr>
              <a:t>Why A</a:t>
            </a:r>
            <a:r>
              <a:rPr lang="en-US" sz="2400">
                <a:effectLst/>
                <a:latin typeface="Century Gothic" panose="020B0502020202020204" pitchFamily="34" charset="0"/>
                <a:ea typeface="Times New Roman" panose="02020603050405020304" pitchFamily="18" charset="0"/>
              </a:rPr>
              <a:t>PWA?</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Times New Roman" panose="02020603050405020304" pitchFamily="18" charset="0"/>
              </a:rPr>
              <a:t>M</a:t>
            </a:r>
            <a:r>
              <a:rPr lang="en-US" sz="2200">
                <a:effectLst/>
                <a:latin typeface="Century Gothic" panose="020B0502020202020204" pitchFamily="34" charset="0"/>
                <a:ea typeface="Times New Roman" panose="02020603050405020304" pitchFamily="18" charset="0"/>
              </a:rPr>
              <a:t>any Willing Mentors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World of Resources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Innovation in Public Works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Learn the Community</a:t>
            </a: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100">
              <a:effectLst/>
              <a:latin typeface="Calibri" panose="020F0502020204030204" pitchFamily="34" charset="0"/>
              <a:ea typeface="Calibri" panose="020F0502020204030204" pitchFamily="34" charset="0"/>
            </a:endParaRPr>
          </a:p>
          <a:p>
            <a:endParaRPr lang="en-US"/>
          </a:p>
        </p:txBody>
      </p:sp>
      <p:grpSp>
        <p:nvGrpSpPr>
          <p:cNvPr id="8" name="Group 7">
            <a:extLst>
              <a:ext uri="{FF2B5EF4-FFF2-40B4-BE49-F238E27FC236}">
                <a16:creationId xmlns:a16="http://schemas.microsoft.com/office/drawing/2014/main" id="{3BBC326F-17A1-2F6E-670E-F1081BE3215F}"/>
              </a:ext>
            </a:extLst>
          </p:cNvPr>
          <p:cNvGrpSpPr/>
          <p:nvPr/>
        </p:nvGrpSpPr>
        <p:grpSpPr>
          <a:xfrm>
            <a:off x="10903411" y="5340303"/>
            <a:ext cx="914400" cy="1144314"/>
            <a:chOff x="10903411" y="5340303"/>
            <a:chExt cx="914400" cy="1144314"/>
          </a:xfrm>
        </p:grpSpPr>
        <p:pic>
          <p:nvPicPr>
            <p:cNvPr id="7" name="Picture 6" descr="A person with long hair smiling&#10;&#10;Description automatically generated with low confidence">
              <a:extLst>
                <a:ext uri="{FF2B5EF4-FFF2-40B4-BE49-F238E27FC236}">
                  <a16:creationId xmlns:a16="http://schemas.microsoft.com/office/drawing/2014/main" id="{41D329C7-1935-AED7-5573-3735E0FEAE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0903411" y="5340303"/>
              <a:ext cx="914400" cy="1143000"/>
            </a:xfrm>
            <a:prstGeom prst="rect">
              <a:avLst/>
            </a:prstGeom>
          </p:spPr>
        </p:pic>
        <p:sp>
          <p:nvSpPr>
            <p:cNvPr id="4" name="Rectangle 3">
              <a:extLst>
                <a:ext uri="{FF2B5EF4-FFF2-40B4-BE49-F238E27FC236}">
                  <a16:creationId xmlns:a16="http://schemas.microsoft.com/office/drawing/2014/main" id="{1AA223F1-6BF5-2A14-0B3B-3480375A919E}"/>
                </a:ext>
              </a:extLst>
            </p:cNvPr>
            <p:cNvSpPr/>
            <p:nvPr/>
          </p:nvSpPr>
          <p:spPr>
            <a:xfrm>
              <a:off x="10903411" y="5341617"/>
              <a:ext cx="914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8CA99EBA-6463-F1A6-6373-EEDBEC3FD69E}"/>
              </a:ext>
            </a:extLst>
          </p:cNvPr>
          <p:cNvGrpSpPr/>
          <p:nvPr/>
        </p:nvGrpSpPr>
        <p:grpSpPr>
          <a:xfrm>
            <a:off x="1571635" y="1997146"/>
            <a:ext cx="2162008" cy="4365500"/>
            <a:chOff x="-2166" y="1881391"/>
            <a:chExt cx="2162008" cy="4365500"/>
          </a:xfrm>
        </p:grpSpPr>
        <p:graphicFrame>
          <p:nvGraphicFramePr>
            <p:cNvPr id="9" name="Diagram 8">
              <a:extLst>
                <a:ext uri="{FF2B5EF4-FFF2-40B4-BE49-F238E27FC236}">
                  <a16:creationId xmlns:a16="http://schemas.microsoft.com/office/drawing/2014/main" id="{B476B4D3-2B4D-B925-C8F0-21DAC849730A}"/>
                </a:ext>
              </a:extLst>
            </p:cNvPr>
            <p:cNvGraphicFramePr/>
            <p:nvPr>
              <p:extLst>
                <p:ext uri="{D42A27DB-BD31-4B8C-83A1-F6EECF244321}">
                  <p14:modId xmlns:p14="http://schemas.microsoft.com/office/powerpoint/2010/main" val="1827275351"/>
                </p:ext>
              </p:extLst>
            </p:nvPr>
          </p:nvGraphicFramePr>
          <p:xfrm>
            <a:off x="199366" y="2254312"/>
            <a:ext cx="1761402" cy="39925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9570DFC3-9A75-650C-6C3F-AA9B0A29CA38}"/>
                </a:ext>
              </a:extLst>
            </p:cNvPr>
            <p:cNvSpPr txBox="1"/>
            <p:nvPr/>
          </p:nvSpPr>
          <p:spPr>
            <a:xfrm>
              <a:off x="-2166" y="1881391"/>
              <a:ext cx="2162008" cy="369332"/>
            </a:xfrm>
            <a:prstGeom prst="rect">
              <a:avLst/>
            </a:prstGeom>
            <a:noFill/>
          </p:spPr>
          <p:txBody>
            <a:bodyPr wrap="square" rtlCol="0">
              <a:spAutoFit/>
            </a:bodyPr>
            <a:lstStyle/>
            <a:p>
              <a:pPr algn="ctr"/>
              <a:r>
                <a:rPr lang="en-US" b="1">
                  <a:solidFill>
                    <a:srgbClr val="0070C0"/>
                  </a:solidFill>
                </a:rPr>
                <a:t>PROFESSIONAL</a:t>
              </a:r>
            </a:p>
          </p:txBody>
        </p:sp>
      </p:grpSp>
      <p:grpSp>
        <p:nvGrpSpPr>
          <p:cNvPr id="14" name="Group 13">
            <a:extLst>
              <a:ext uri="{FF2B5EF4-FFF2-40B4-BE49-F238E27FC236}">
                <a16:creationId xmlns:a16="http://schemas.microsoft.com/office/drawing/2014/main" id="{47899CC0-C500-E14C-A9CC-45BD2F3A14DE}"/>
              </a:ext>
            </a:extLst>
          </p:cNvPr>
          <p:cNvGrpSpPr/>
          <p:nvPr/>
        </p:nvGrpSpPr>
        <p:grpSpPr>
          <a:xfrm>
            <a:off x="4123964" y="1918016"/>
            <a:ext cx="1761402" cy="4361912"/>
            <a:chOff x="2363216" y="1884980"/>
            <a:chExt cx="1761402" cy="4361912"/>
          </a:xfrm>
        </p:grpSpPr>
        <p:graphicFrame>
          <p:nvGraphicFramePr>
            <p:cNvPr id="10" name="Diagram 9">
              <a:extLst>
                <a:ext uri="{FF2B5EF4-FFF2-40B4-BE49-F238E27FC236}">
                  <a16:creationId xmlns:a16="http://schemas.microsoft.com/office/drawing/2014/main" id="{DA2BF4B7-426F-84C1-9F38-BB20D4F12D0B}"/>
                </a:ext>
              </a:extLst>
            </p:cNvPr>
            <p:cNvGraphicFramePr/>
            <p:nvPr>
              <p:extLst>
                <p:ext uri="{D42A27DB-BD31-4B8C-83A1-F6EECF244321}">
                  <p14:modId xmlns:p14="http://schemas.microsoft.com/office/powerpoint/2010/main" val="803414369"/>
                </p:ext>
              </p:extLst>
            </p:nvPr>
          </p:nvGraphicFramePr>
          <p:xfrm>
            <a:off x="2363216" y="2254312"/>
            <a:ext cx="1761402" cy="39925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2" name="TextBox 11">
              <a:extLst>
                <a:ext uri="{FF2B5EF4-FFF2-40B4-BE49-F238E27FC236}">
                  <a16:creationId xmlns:a16="http://schemas.microsoft.com/office/drawing/2014/main" id="{A214FA67-7EB8-B786-A0BE-5480873B9819}"/>
                </a:ext>
              </a:extLst>
            </p:cNvPr>
            <p:cNvSpPr txBox="1"/>
            <p:nvPr/>
          </p:nvSpPr>
          <p:spPr>
            <a:xfrm>
              <a:off x="2363216" y="1884980"/>
              <a:ext cx="1761402" cy="369332"/>
            </a:xfrm>
            <a:prstGeom prst="rect">
              <a:avLst/>
            </a:prstGeom>
            <a:noFill/>
          </p:spPr>
          <p:txBody>
            <a:bodyPr wrap="square" rtlCol="0">
              <a:spAutoFit/>
            </a:bodyPr>
            <a:lstStyle/>
            <a:p>
              <a:pPr algn="ctr"/>
              <a:r>
                <a:rPr lang="en-US" b="1">
                  <a:solidFill>
                    <a:srgbClr val="C00000"/>
                  </a:solidFill>
                </a:rPr>
                <a:t>APWA</a:t>
              </a:r>
            </a:p>
          </p:txBody>
        </p:sp>
      </p:grpSp>
      <p:pic>
        <p:nvPicPr>
          <p:cNvPr id="1026" name="Picture 2" descr="City of Durham, NC Government | Durham NC">
            <a:extLst>
              <a:ext uri="{FF2B5EF4-FFF2-40B4-BE49-F238E27FC236}">
                <a16:creationId xmlns:a16="http://schemas.microsoft.com/office/drawing/2014/main" id="{1E9E5870-464E-7A3D-9187-92A8ACAD7AB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29842" t="17952" r="29935" b="17383"/>
          <a:stretch/>
        </p:blipFill>
        <p:spPr bwMode="auto">
          <a:xfrm>
            <a:off x="599167" y="3754172"/>
            <a:ext cx="68250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ESP Associates, Inc.">
            <a:extLst>
              <a:ext uri="{FF2B5EF4-FFF2-40B4-BE49-F238E27FC236}">
                <a16:creationId xmlns:a16="http://schemas.microsoft.com/office/drawing/2014/main" id="{E1130846-3EA8-2E39-5C94-DFC9305798C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6058" y="5488247"/>
            <a:ext cx="1005840" cy="71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lifornia State Polytechnic University, Humboldt - Wikipedia">
            <a:extLst>
              <a:ext uri="{FF2B5EF4-FFF2-40B4-BE49-F238E27FC236}">
                <a16:creationId xmlns:a16="http://schemas.microsoft.com/office/drawing/2014/main" id="{9FE38C7C-F8A6-DB24-0D7C-7FA41EC9E17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8938" y="2280869"/>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5D58F8-04E7-D8C0-18F2-4348356ABCF8}"/>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Allison Wilson</a:t>
            </a:r>
          </a:p>
          <a:p>
            <a:pPr algn="ctr"/>
            <a:r>
              <a:rPr lang="en-US" sz="1200"/>
              <a:t>ESP Associates, Inc.</a:t>
            </a:r>
          </a:p>
        </p:txBody>
      </p:sp>
      <p:sp>
        <p:nvSpPr>
          <p:cNvPr id="5" name="Slide Number Placeholder 4">
            <a:extLst>
              <a:ext uri="{FF2B5EF4-FFF2-40B4-BE49-F238E27FC236}">
                <a16:creationId xmlns:a16="http://schemas.microsoft.com/office/drawing/2014/main" id="{5A65E4B6-5012-ACF1-1EA1-852F77A3B106}"/>
              </a:ext>
            </a:extLst>
          </p:cNvPr>
          <p:cNvSpPr>
            <a:spLocks noGrp="1"/>
          </p:cNvSpPr>
          <p:nvPr>
            <p:ph type="sldNum" sz="quarter" idx="12"/>
          </p:nvPr>
        </p:nvSpPr>
        <p:spPr/>
        <p:txBody>
          <a:bodyPr/>
          <a:lstStyle/>
          <a:p>
            <a:fld id="{D57F1E4F-1CFF-5643-939E-217C01CDF565}" type="slidenum">
              <a:rPr lang="en-US" smtClean="0"/>
              <a:pPr/>
              <a:t>13</a:t>
            </a:fld>
            <a:endParaRPr lang="en-US"/>
          </a:p>
        </p:txBody>
      </p:sp>
      <p:pic>
        <p:nvPicPr>
          <p:cNvPr id="6" name="013_AW">
            <a:hlinkClick r:id="" action="ppaction://media"/>
            <a:extLst>
              <a:ext uri="{FF2B5EF4-FFF2-40B4-BE49-F238E27FC236}">
                <a16:creationId xmlns:a16="http://schemas.microsoft.com/office/drawing/2014/main" id="{C757F7C6-357F-CCDF-A7D8-FC1ABAFA9D0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9525" y="4321175"/>
            <a:ext cx="609600" cy="609600"/>
          </a:xfrm>
          <a:prstGeom prst="rect">
            <a:avLst/>
          </a:prstGeom>
        </p:spPr>
      </p:pic>
    </p:spTree>
    <p:extLst>
      <p:ext uri="{BB962C8B-B14F-4D97-AF65-F5344CB8AC3E}">
        <p14:creationId xmlns:p14="http://schemas.microsoft.com/office/powerpoint/2010/main" val="608200002"/>
      </p:ext>
    </p:extLst>
  </p:cSld>
  <p:clrMapOvr>
    <a:masterClrMapping/>
  </p:clrMapOvr>
  <mc:AlternateContent xmlns:mc="http://schemas.openxmlformats.org/markup-compatibility/2006" xmlns:p14="http://schemas.microsoft.com/office/powerpoint/2010/main">
    <mc:Choice Requires="p14">
      <p:transition spd="slow" p14:dur="2000" advTm="77000"/>
    </mc:Choice>
    <mc:Fallback xmlns="">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a:xfrm>
            <a:off x="581192" y="902181"/>
            <a:ext cx="11029616" cy="1013800"/>
          </a:xfrm>
        </p:spPr>
        <p:txBody>
          <a:bodyPr>
            <a:noAutofit/>
          </a:bodyPr>
          <a:lstStyle/>
          <a:p>
            <a:r>
              <a:rPr lang="en-US" sz="4100"/>
              <a:t>Explore careers in public works – </a:t>
            </a:r>
            <a:br>
              <a:rPr lang="en-US" sz="4100"/>
            </a:br>
            <a:r>
              <a:rPr lang="en-US" sz="4100" i="1"/>
              <a:t>My story</a:t>
            </a:r>
          </a:p>
        </p:txBody>
      </p:sp>
      <p:pic>
        <p:nvPicPr>
          <p:cNvPr id="12" name="Content Placeholder 11" descr="A collage of people working on a car&#10;&#10;Description automatically generated with low confidence">
            <a:extLst>
              <a:ext uri="{FF2B5EF4-FFF2-40B4-BE49-F238E27FC236}">
                <a16:creationId xmlns:a16="http://schemas.microsoft.com/office/drawing/2014/main" id="{61E01ACE-E8A4-509E-B1E6-AF1AFC5AE9F7}"/>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733550" y="2142443"/>
            <a:ext cx="8115300" cy="469128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4EEC711-C3FC-7F7D-53C4-8CA3D5AFFCF4}"/>
              </a:ext>
            </a:extLst>
          </p:cNvPr>
          <p:cNvSpPr txBox="1"/>
          <p:nvPr/>
        </p:nvSpPr>
        <p:spPr>
          <a:xfrm>
            <a:off x="10583371" y="6288284"/>
            <a:ext cx="1554480" cy="461665"/>
          </a:xfrm>
          <a:prstGeom prst="rect">
            <a:avLst/>
          </a:prstGeom>
          <a:noFill/>
          <a:ln>
            <a:noFill/>
          </a:ln>
        </p:spPr>
        <p:txBody>
          <a:bodyPr wrap="square" rtlCol="0">
            <a:spAutoFit/>
          </a:bodyPr>
          <a:lstStyle/>
          <a:p>
            <a:pPr algn="ctr"/>
            <a:r>
              <a:rPr lang="en-US" sz="1200"/>
              <a:t>Sherri Jones</a:t>
            </a:r>
          </a:p>
          <a:p>
            <a:pPr algn="ctr"/>
            <a:r>
              <a:rPr lang="en-US" sz="1200"/>
              <a:t>City of Charlotte</a:t>
            </a:r>
          </a:p>
        </p:txBody>
      </p:sp>
      <p:pic>
        <p:nvPicPr>
          <p:cNvPr id="4" name="Picture 3" descr="A person smiling at the camera&#10;&#10;Description automatically generated with low confidence">
            <a:extLst>
              <a:ext uri="{FF2B5EF4-FFF2-40B4-BE49-F238E27FC236}">
                <a16:creationId xmlns:a16="http://schemas.microsoft.com/office/drawing/2014/main" id="{C310029F-AA5C-F6FB-EAEC-F1BE30CE39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3411" y="5386882"/>
            <a:ext cx="914400" cy="919800"/>
          </a:xfrm>
          <a:prstGeom prst="rect">
            <a:avLst/>
          </a:prstGeom>
          <a:ln w="19050">
            <a:solidFill>
              <a:schemeClr val="tx1"/>
            </a:solidFill>
          </a:ln>
        </p:spPr>
      </p:pic>
      <p:pic>
        <p:nvPicPr>
          <p:cNvPr id="5" name="014_SJ">
            <a:hlinkClick r:id="" action="ppaction://media"/>
            <a:extLst>
              <a:ext uri="{FF2B5EF4-FFF2-40B4-BE49-F238E27FC236}">
                <a16:creationId xmlns:a16="http://schemas.microsoft.com/office/drawing/2014/main" id="{073410EB-657D-466D-BC9F-F76C50088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3938" y="4718050"/>
            <a:ext cx="609600" cy="609600"/>
          </a:xfrm>
          <a:prstGeom prst="rect">
            <a:avLst/>
          </a:prstGeom>
        </p:spPr>
      </p:pic>
    </p:spTree>
    <p:extLst>
      <p:ext uri="{BB962C8B-B14F-4D97-AF65-F5344CB8AC3E}">
        <p14:creationId xmlns:p14="http://schemas.microsoft.com/office/powerpoint/2010/main" val="1034419011"/>
      </p:ext>
    </p:extLst>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a:xfrm>
            <a:off x="581192" y="966124"/>
            <a:ext cx="11029616" cy="988332"/>
          </a:xfrm>
        </p:spPr>
        <p:txBody>
          <a:bodyPr>
            <a:noAutofit/>
          </a:bodyPr>
          <a:lstStyle/>
          <a:p>
            <a:r>
              <a:rPr lang="en-US" sz="4100"/>
              <a:t>Types of Public Works Businesses, Departments, and Divisions</a:t>
            </a:r>
          </a:p>
        </p:txBody>
      </p:sp>
      <p:sp>
        <p:nvSpPr>
          <p:cNvPr id="7" name="Content Placeholder 6">
            <a:extLst>
              <a:ext uri="{FF2B5EF4-FFF2-40B4-BE49-F238E27FC236}">
                <a16:creationId xmlns:a16="http://schemas.microsoft.com/office/drawing/2014/main" id="{7BAE9B22-5F0E-D515-4102-04328BC0B217}"/>
              </a:ext>
            </a:extLst>
          </p:cNvPr>
          <p:cNvSpPr>
            <a:spLocks noGrp="1"/>
          </p:cNvSpPr>
          <p:nvPr>
            <p:ph sz="half" idx="2"/>
          </p:nvPr>
        </p:nvSpPr>
        <p:spPr>
          <a:xfrm>
            <a:off x="1000643" y="2155971"/>
            <a:ext cx="4317977" cy="3911454"/>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Aviation</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CATS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Communication &amp; Marketing</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Fire Department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Community Relations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Economic Development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lang="en-US" sz="2400" b="1">
                <a:solidFill>
                  <a:srgbClr val="000000"/>
                </a:solidFill>
                <a:latin typeface="Century Gothic"/>
                <a:ea typeface="Open Sans" panose="020B0606030504020204" pitchFamily="34" charset="0"/>
                <a:cs typeface="Open Sans" panose="020B0606030504020204" pitchFamily="34" charset="0"/>
              </a:rPr>
              <a:t>Finance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lang="en-US" sz="2400" b="1">
                <a:solidFill>
                  <a:srgbClr val="000000"/>
                </a:solidFill>
                <a:latin typeface="Century Gothic"/>
                <a:ea typeface="Open Sans" panose="020B0606030504020204" pitchFamily="34" charset="0"/>
                <a:cs typeface="Open Sans" panose="020B0606030504020204" pitchFamily="34" charset="0"/>
              </a:rPr>
              <a:t>Housing &amp; Neighborhood Services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lang="en-US" sz="2400" b="1">
                <a:solidFill>
                  <a:srgbClr val="000000"/>
                </a:solidFill>
                <a:latin typeface="Century Gothic"/>
                <a:ea typeface="Open Sans" panose="020B0606030504020204" pitchFamily="34" charset="0"/>
                <a:cs typeface="Open Sans" panose="020B0606030504020204" pitchFamily="34" charset="0"/>
              </a:rPr>
              <a:t>Human Resources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endParaRPr kumimoji="0" lang="en-US" sz="2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endParaRPr>
          </a:p>
          <a:p>
            <a:pPr marL="0" indent="0">
              <a:buNone/>
            </a:pPr>
            <a:endParaRPr lang="en-US"/>
          </a:p>
        </p:txBody>
      </p:sp>
      <p:sp>
        <p:nvSpPr>
          <p:cNvPr id="9" name="Content Placeholder 8">
            <a:extLst>
              <a:ext uri="{FF2B5EF4-FFF2-40B4-BE49-F238E27FC236}">
                <a16:creationId xmlns:a16="http://schemas.microsoft.com/office/drawing/2014/main" id="{F4035C54-5870-344B-74F0-26A2973AFB35}"/>
              </a:ext>
            </a:extLst>
          </p:cNvPr>
          <p:cNvSpPr>
            <a:spLocks noGrp="1"/>
          </p:cNvSpPr>
          <p:nvPr>
            <p:ph sz="quarter" idx="4"/>
          </p:nvPr>
        </p:nvSpPr>
        <p:spPr>
          <a:xfrm>
            <a:off x="6217709" y="2155972"/>
            <a:ext cx="4729924" cy="3705079"/>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Innovation &amp; Technology</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Internal Audit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Planning</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lang="en-US" sz="2600" b="1">
                <a:solidFill>
                  <a:srgbClr val="000000"/>
                </a:solidFill>
                <a:latin typeface="Century Gothic"/>
                <a:ea typeface="Open Sans" panose="020B0606030504020204" pitchFamily="34" charset="0"/>
                <a:cs typeface="Open Sans" panose="020B0606030504020204" pitchFamily="34" charset="0"/>
              </a:rPr>
              <a:t>Police and Sheriff</a:t>
            </a:r>
            <a:endPar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Sanitation</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Storm Water</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Strategy &amp; Budget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Street Maintenance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lang="en-US" sz="2600" b="1">
                <a:solidFill>
                  <a:srgbClr val="000000"/>
                </a:solidFill>
                <a:latin typeface="Century Gothic"/>
                <a:ea typeface="Open Sans" panose="020B0606030504020204" pitchFamily="34" charset="0"/>
                <a:cs typeface="Open Sans" panose="020B0606030504020204" pitchFamily="34" charset="0"/>
              </a:rPr>
              <a:t>Utilities</a:t>
            </a:r>
            <a:endParaRPr kumimoji="0" lang="en-US" sz="2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endParaRPr>
          </a:p>
          <a:p>
            <a:pPr marL="0" indent="0">
              <a:buNone/>
            </a:pPr>
            <a:endParaRPr lang="en-US"/>
          </a:p>
        </p:txBody>
      </p:sp>
      <p:sp>
        <p:nvSpPr>
          <p:cNvPr id="3" name="TextBox 2">
            <a:extLst>
              <a:ext uri="{FF2B5EF4-FFF2-40B4-BE49-F238E27FC236}">
                <a16:creationId xmlns:a16="http://schemas.microsoft.com/office/drawing/2014/main" id="{4D35ED51-6BA6-12C1-2C73-D4FAA2E8F5A1}"/>
              </a:ext>
            </a:extLst>
          </p:cNvPr>
          <p:cNvSpPr txBox="1"/>
          <p:nvPr/>
        </p:nvSpPr>
        <p:spPr>
          <a:xfrm>
            <a:off x="10583371" y="6288284"/>
            <a:ext cx="1554480" cy="461665"/>
          </a:xfrm>
          <a:prstGeom prst="rect">
            <a:avLst/>
          </a:prstGeom>
          <a:noFill/>
          <a:ln>
            <a:noFill/>
          </a:ln>
        </p:spPr>
        <p:txBody>
          <a:bodyPr wrap="square" rtlCol="0">
            <a:spAutoFit/>
          </a:bodyPr>
          <a:lstStyle/>
          <a:p>
            <a:pPr algn="ctr"/>
            <a:r>
              <a:rPr lang="en-US" sz="1200"/>
              <a:t>Sherri Jones</a:t>
            </a:r>
          </a:p>
          <a:p>
            <a:pPr algn="ctr"/>
            <a:r>
              <a:rPr lang="en-US" sz="1200"/>
              <a:t>City of Charlotte</a:t>
            </a:r>
          </a:p>
        </p:txBody>
      </p:sp>
      <p:pic>
        <p:nvPicPr>
          <p:cNvPr id="4" name="Picture 3" descr="A person smiling at the camera&#10;&#10;Description automatically generated with low confidence">
            <a:extLst>
              <a:ext uri="{FF2B5EF4-FFF2-40B4-BE49-F238E27FC236}">
                <a16:creationId xmlns:a16="http://schemas.microsoft.com/office/drawing/2014/main" id="{6EF14478-62DC-4E74-E6F6-382E0E881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3411" y="5386882"/>
            <a:ext cx="914400" cy="919800"/>
          </a:xfrm>
          <a:prstGeom prst="rect">
            <a:avLst/>
          </a:prstGeom>
          <a:ln w="19050">
            <a:solidFill>
              <a:schemeClr val="tx1"/>
            </a:solidFill>
          </a:ln>
        </p:spPr>
      </p:pic>
      <p:pic>
        <p:nvPicPr>
          <p:cNvPr id="5" name="015_SJ">
            <a:hlinkClick r:id="" action="ppaction://media"/>
            <a:extLst>
              <a:ext uri="{FF2B5EF4-FFF2-40B4-BE49-F238E27FC236}">
                <a16:creationId xmlns:a16="http://schemas.microsoft.com/office/drawing/2014/main" id="{883A81C3-8A12-9E77-D075-C4085F1B7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0475" y="4737100"/>
            <a:ext cx="609600" cy="609600"/>
          </a:xfrm>
          <a:prstGeom prst="rect">
            <a:avLst/>
          </a:prstGeom>
        </p:spPr>
      </p:pic>
      <p:sp>
        <p:nvSpPr>
          <p:cNvPr id="6" name="Slide Number Placeholder 6">
            <a:extLst>
              <a:ext uri="{FF2B5EF4-FFF2-40B4-BE49-F238E27FC236}">
                <a16:creationId xmlns:a16="http://schemas.microsoft.com/office/drawing/2014/main" id="{E6003F0D-397C-5467-D2AD-36BCD5797493}"/>
              </a:ext>
            </a:extLst>
          </p:cNvPr>
          <p:cNvSpPr txBox="1">
            <a:spLocks/>
          </p:cNvSpPr>
          <p:nvPr/>
        </p:nvSpPr>
        <p:spPr>
          <a:xfrm>
            <a:off x="580146" y="6472596"/>
            <a:ext cx="11029617" cy="365125"/>
          </a:xfrm>
          <a:prstGeom prst="rect">
            <a:avLst/>
          </a:prstGeom>
        </p:spPr>
        <p:txBody>
          <a:bodyPr vert="horz" lIns="91440" tIns="45720" rIns="91440" bIns="45720" rtlCol="0" anchor="t">
            <a:normAutofit/>
          </a:bodyPr>
          <a:lstStyle>
            <a:lvl1pPr marL="306000" indent="-306000" algn="ctr"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accen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fld id="{D57F1E4F-1CFF-5643-939E-217C01CDF565}" type="slidenum">
              <a:rPr lang="en-US" smtClean="0"/>
              <a:pPr marL="0" indent="0">
                <a:buNone/>
              </a:pPr>
              <a:t>15</a:t>
            </a:fld>
            <a:endParaRPr lang="en-US"/>
          </a:p>
        </p:txBody>
      </p:sp>
    </p:spTree>
    <p:extLst>
      <p:ext uri="{BB962C8B-B14F-4D97-AF65-F5344CB8AC3E}">
        <p14:creationId xmlns:p14="http://schemas.microsoft.com/office/powerpoint/2010/main" val="317689893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a:xfrm>
            <a:off x="581192" y="901108"/>
            <a:ext cx="11029616" cy="988332"/>
          </a:xfrm>
        </p:spPr>
        <p:txBody>
          <a:bodyPr>
            <a:noAutofit/>
          </a:bodyPr>
          <a:lstStyle/>
          <a:p>
            <a:r>
              <a:rPr lang="en-US" sz="4100"/>
              <a:t>Over 300 Different Occupations in Public Works to choose from</a:t>
            </a:r>
          </a:p>
        </p:txBody>
      </p:sp>
      <p:sp>
        <p:nvSpPr>
          <p:cNvPr id="7" name="Content Placeholder 6">
            <a:extLst>
              <a:ext uri="{FF2B5EF4-FFF2-40B4-BE49-F238E27FC236}">
                <a16:creationId xmlns:a16="http://schemas.microsoft.com/office/drawing/2014/main" id="{7BAE9B22-5F0E-D515-4102-04328BC0B217}"/>
              </a:ext>
            </a:extLst>
          </p:cNvPr>
          <p:cNvSpPr>
            <a:spLocks noGrp="1"/>
          </p:cNvSpPr>
          <p:nvPr>
            <p:ph sz="half" idx="2"/>
          </p:nvPr>
        </p:nvSpPr>
        <p:spPr>
          <a:xfrm>
            <a:off x="1713709" y="2155971"/>
            <a:ext cx="3546190" cy="3705080"/>
          </a:xfrm>
        </p:spPr>
        <p:txBody>
          <a:bodyPr>
            <a:normAutofit fontScale="40000" lnSpcReduction="20000"/>
          </a:bodyPr>
          <a:lstStyle/>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Administration</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Budget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Compliance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Community Service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Engineering</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Environment </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Executive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Finance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Frontline</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Human Resources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44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IT</a:t>
            </a:r>
          </a:p>
          <a:p>
            <a:pPr marL="0" indent="0">
              <a:buNone/>
            </a:pPr>
            <a:endParaRPr lang="en-US"/>
          </a:p>
        </p:txBody>
      </p:sp>
      <p:sp>
        <p:nvSpPr>
          <p:cNvPr id="9" name="Content Placeholder 8">
            <a:extLst>
              <a:ext uri="{FF2B5EF4-FFF2-40B4-BE49-F238E27FC236}">
                <a16:creationId xmlns:a16="http://schemas.microsoft.com/office/drawing/2014/main" id="{F4035C54-5870-344B-74F0-26A2973AFB35}"/>
              </a:ext>
            </a:extLst>
          </p:cNvPr>
          <p:cNvSpPr>
            <a:spLocks noGrp="1"/>
          </p:cNvSpPr>
          <p:nvPr>
            <p:ph sz="quarter" idx="4"/>
          </p:nvPr>
        </p:nvSpPr>
        <p:spPr>
          <a:xfrm>
            <a:off x="6096000" y="2072082"/>
            <a:ext cx="3756801" cy="3705079"/>
          </a:xfrm>
        </p:spPr>
        <p:txBody>
          <a:bodyPr>
            <a:noAutofit/>
          </a:bodyPr>
          <a:lstStyle/>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Landscaping</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Legal</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Maintenance/Mechanic</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Operations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Planning</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Procurement</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Public Administration</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Communications</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Public Safety</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Real Estate </a:t>
            </a:r>
          </a:p>
          <a:p>
            <a:pPr marL="0" marR="0" lvl="0" indent="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None/>
              <a:tabLst/>
              <a:defRPr/>
            </a:pPr>
            <a:r>
              <a:rPr kumimoji="0" lang="en-US" sz="1600" b="1" i="0" u="none" strike="noStrike" kern="1200" cap="none" spc="0" normalizeH="0" baseline="0" noProof="0">
                <a:ln>
                  <a:noFill/>
                </a:ln>
                <a:solidFill>
                  <a:srgbClr val="000000"/>
                </a:solidFill>
                <a:effectLst/>
                <a:uLnTx/>
                <a:uFillTx/>
                <a:latin typeface="Century Gothic"/>
                <a:ea typeface="Open Sans" panose="020B0606030504020204" pitchFamily="34" charset="0"/>
                <a:cs typeface="Open Sans" panose="020B0606030504020204" pitchFamily="34" charset="0"/>
              </a:rPr>
              <a:t>Transportation</a:t>
            </a:r>
            <a:endParaRPr lang="en-US" sz="1600"/>
          </a:p>
        </p:txBody>
      </p:sp>
      <p:sp>
        <p:nvSpPr>
          <p:cNvPr id="3" name="TextBox 2">
            <a:extLst>
              <a:ext uri="{FF2B5EF4-FFF2-40B4-BE49-F238E27FC236}">
                <a16:creationId xmlns:a16="http://schemas.microsoft.com/office/drawing/2014/main" id="{20BD7ED8-B532-981B-8D0B-F24B801928B5}"/>
              </a:ext>
            </a:extLst>
          </p:cNvPr>
          <p:cNvSpPr txBox="1"/>
          <p:nvPr/>
        </p:nvSpPr>
        <p:spPr>
          <a:xfrm>
            <a:off x="10583371" y="6288284"/>
            <a:ext cx="1554480" cy="461665"/>
          </a:xfrm>
          <a:prstGeom prst="rect">
            <a:avLst/>
          </a:prstGeom>
          <a:noFill/>
          <a:ln>
            <a:noFill/>
          </a:ln>
        </p:spPr>
        <p:txBody>
          <a:bodyPr wrap="square" rtlCol="0">
            <a:spAutoFit/>
          </a:bodyPr>
          <a:lstStyle/>
          <a:p>
            <a:pPr algn="ctr"/>
            <a:r>
              <a:rPr lang="en-US" sz="1200"/>
              <a:t>Sherri Jones</a:t>
            </a:r>
          </a:p>
          <a:p>
            <a:pPr algn="ctr"/>
            <a:r>
              <a:rPr lang="en-US" sz="1200"/>
              <a:t>City of Charlotte</a:t>
            </a:r>
          </a:p>
        </p:txBody>
      </p:sp>
      <p:pic>
        <p:nvPicPr>
          <p:cNvPr id="4" name="Picture 3" descr="A person smiling at the camera&#10;&#10;Description automatically generated with low confidence">
            <a:extLst>
              <a:ext uri="{FF2B5EF4-FFF2-40B4-BE49-F238E27FC236}">
                <a16:creationId xmlns:a16="http://schemas.microsoft.com/office/drawing/2014/main" id="{81A7019C-84A3-DC0A-45D7-B771BE83F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3411" y="5386882"/>
            <a:ext cx="914400" cy="919800"/>
          </a:xfrm>
          <a:prstGeom prst="rect">
            <a:avLst/>
          </a:prstGeom>
          <a:ln w="19050">
            <a:solidFill>
              <a:schemeClr val="tx1"/>
            </a:solidFill>
          </a:ln>
        </p:spPr>
      </p:pic>
      <p:pic>
        <p:nvPicPr>
          <p:cNvPr id="5" name="016_SJ">
            <a:hlinkClick r:id="" action="ppaction://media"/>
            <a:extLst>
              <a:ext uri="{FF2B5EF4-FFF2-40B4-BE49-F238E27FC236}">
                <a16:creationId xmlns:a16="http://schemas.microsoft.com/office/drawing/2014/main" id="{4BCD4680-82AD-7ECE-78AD-105C49B4A7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9463" y="4632325"/>
            <a:ext cx="609600" cy="609600"/>
          </a:xfrm>
          <a:prstGeom prst="rect">
            <a:avLst/>
          </a:prstGeom>
        </p:spPr>
      </p:pic>
      <p:sp>
        <p:nvSpPr>
          <p:cNvPr id="6" name="Slide Number Placeholder 6">
            <a:extLst>
              <a:ext uri="{FF2B5EF4-FFF2-40B4-BE49-F238E27FC236}">
                <a16:creationId xmlns:a16="http://schemas.microsoft.com/office/drawing/2014/main" id="{3A9E246C-2002-3C0C-B3A5-D6BA1439C1AF}"/>
              </a:ext>
            </a:extLst>
          </p:cNvPr>
          <p:cNvSpPr txBox="1">
            <a:spLocks/>
          </p:cNvSpPr>
          <p:nvPr/>
        </p:nvSpPr>
        <p:spPr>
          <a:xfrm>
            <a:off x="580146" y="6472596"/>
            <a:ext cx="11029617" cy="365125"/>
          </a:xfrm>
          <a:prstGeom prst="rect">
            <a:avLst/>
          </a:prstGeom>
        </p:spPr>
        <p:txBody>
          <a:bodyPr vert="horz" lIns="91440" tIns="45720" rIns="91440" bIns="45720" rtlCol="0" anchor="t">
            <a:normAutofit/>
          </a:bodyPr>
          <a:lstStyle>
            <a:lvl1pPr marL="306000" indent="-306000" algn="ctr"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accen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fld id="{D57F1E4F-1CFF-5643-939E-217C01CDF565}" type="slidenum">
              <a:rPr lang="en-US" smtClean="0"/>
              <a:pPr marL="0" indent="0">
                <a:buNone/>
              </a:pPr>
              <a:t>16</a:t>
            </a:fld>
            <a:endParaRPr lang="en-US"/>
          </a:p>
        </p:txBody>
      </p:sp>
    </p:spTree>
    <p:extLst>
      <p:ext uri="{BB962C8B-B14F-4D97-AF65-F5344CB8AC3E}">
        <p14:creationId xmlns:p14="http://schemas.microsoft.com/office/powerpoint/2010/main" val="1590277118"/>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857004-C860-E1B2-D073-55BCA31B4E9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70259A-DA51-6274-46F7-02BAED500468}"/>
              </a:ext>
            </a:extLst>
          </p:cNvPr>
          <p:cNvSpPr>
            <a:spLocks noGrp="1"/>
          </p:cNvSpPr>
          <p:nvPr>
            <p:ph type="title"/>
          </p:nvPr>
        </p:nvSpPr>
        <p:spPr/>
        <p:txBody>
          <a:bodyPr>
            <a:normAutofit/>
          </a:bodyPr>
          <a:lstStyle/>
          <a:p>
            <a:r>
              <a:rPr lang="en-US" sz="4100"/>
              <a:t>My Public Works story</a:t>
            </a:r>
          </a:p>
        </p:txBody>
      </p:sp>
      <p:pic>
        <p:nvPicPr>
          <p:cNvPr id="4" name="Picture 3" descr="A group of people wearing red shirts&#10;&#10;Description automatically generated with medium confidence">
            <a:extLst>
              <a:ext uri="{FF2B5EF4-FFF2-40B4-BE49-F238E27FC236}">
                <a16:creationId xmlns:a16="http://schemas.microsoft.com/office/drawing/2014/main" id="{2DA66A1D-6379-1877-4312-0AE409109D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121" y="2789921"/>
            <a:ext cx="4134020" cy="3100515"/>
          </a:xfrm>
          <a:prstGeom prst="rect">
            <a:avLst/>
          </a:prstGeom>
        </p:spPr>
      </p:pic>
      <p:pic>
        <p:nvPicPr>
          <p:cNvPr id="5" name="Content Placeholder 7" descr="MVC-003S">
            <a:extLst>
              <a:ext uri="{FF2B5EF4-FFF2-40B4-BE49-F238E27FC236}">
                <a16:creationId xmlns:a16="http://schemas.microsoft.com/office/drawing/2014/main" id="{E4A55FFE-F708-4CD1-7630-23FA04D9189B}"/>
              </a:ext>
            </a:extLst>
          </p:cNvPr>
          <p:cNvPicPr>
            <a:picLocks/>
          </p:cNvPicPr>
          <p:nvPr/>
        </p:nvPicPr>
        <p:blipFill>
          <a:blip r:embed="rId7" cstate="print"/>
          <a:srcRect/>
          <a:stretch>
            <a:fillRect/>
          </a:stretch>
        </p:blipFill>
        <p:spPr bwMode="auto">
          <a:xfrm>
            <a:off x="6722710" y="2789922"/>
            <a:ext cx="4134020" cy="310051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D683A95-C7E8-F70D-CC1C-618FBCC25D21}"/>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7" name="Slide Number Placeholder 6">
            <a:extLst>
              <a:ext uri="{FF2B5EF4-FFF2-40B4-BE49-F238E27FC236}">
                <a16:creationId xmlns:a16="http://schemas.microsoft.com/office/drawing/2014/main" id="{120DC5D8-FE7C-B2D4-BC36-49883E01FBA7}"/>
              </a:ext>
            </a:extLst>
          </p:cNvPr>
          <p:cNvSpPr>
            <a:spLocks noGrp="1"/>
          </p:cNvSpPr>
          <p:nvPr>
            <p:ph type="sldNum" sz="quarter" idx="12"/>
          </p:nvPr>
        </p:nvSpPr>
        <p:spPr/>
        <p:txBody>
          <a:bodyPr/>
          <a:lstStyle/>
          <a:p>
            <a:fld id="{D57F1E4F-1CFF-5643-939E-217C01CDF565}" type="slidenum">
              <a:rPr lang="en-US" smtClean="0"/>
              <a:pPr/>
              <a:t>17</a:t>
            </a:fld>
            <a:endParaRPr lang="en-US"/>
          </a:p>
        </p:txBody>
      </p:sp>
      <p:pic>
        <p:nvPicPr>
          <p:cNvPr id="3" name="017_NH">
            <a:hlinkClick r:id="" action="ppaction://media"/>
            <a:extLst>
              <a:ext uri="{FF2B5EF4-FFF2-40B4-BE49-F238E27FC236}">
                <a16:creationId xmlns:a16="http://schemas.microsoft.com/office/drawing/2014/main" id="{8DA60462-ADC5-7319-1354-ECF8776CDC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1225" y="4491038"/>
            <a:ext cx="609600" cy="609600"/>
          </a:xfrm>
          <a:prstGeom prst="rect">
            <a:avLst/>
          </a:prstGeom>
        </p:spPr>
      </p:pic>
    </p:spTree>
    <p:extLst>
      <p:ext uri="{BB962C8B-B14F-4D97-AF65-F5344CB8AC3E}">
        <p14:creationId xmlns:p14="http://schemas.microsoft.com/office/powerpoint/2010/main" val="1330983087"/>
      </p:ext>
    </p:extLst>
  </p:cSld>
  <p:clrMapOvr>
    <a:masterClrMapping/>
  </p:clrMapOvr>
  <mc:AlternateContent xmlns:mc="http://schemas.openxmlformats.org/markup-compatibility/2006" xmlns:p14="http://schemas.microsoft.com/office/powerpoint/2010/main">
    <mc:Choice Requires="p14">
      <p:transition spd="slow" p14:dur="2000" advTm="68000"/>
    </mc:Choice>
    <mc:Fallback xmlns="">
      <p:transition spd="slow"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E511-563C-43B6-9D3B-600C9B637F28}"/>
              </a:ext>
            </a:extLst>
          </p:cNvPr>
          <p:cNvSpPr>
            <a:spLocks noGrp="1"/>
          </p:cNvSpPr>
          <p:nvPr>
            <p:ph type="title"/>
          </p:nvPr>
        </p:nvSpPr>
        <p:spPr>
          <a:xfrm>
            <a:off x="434527" y="824857"/>
            <a:ext cx="11009613" cy="877451"/>
          </a:xfrm>
        </p:spPr>
        <p:txBody>
          <a:bodyPr anchor="b">
            <a:noAutofit/>
          </a:bodyPr>
          <a:lstStyle/>
          <a:p>
            <a:r>
              <a:rPr lang="en-US" sz="4100"/>
              <a:t>Public works Career Opportunities</a:t>
            </a:r>
          </a:p>
        </p:txBody>
      </p:sp>
      <p:pic>
        <p:nvPicPr>
          <p:cNvPr id="10" name="Picture 9" descr="A picture containing person, person&#10;&#10;Description automatically generated">
            <a:extLst>
              <a:ext uri="{FF2B5EF4-FFF2-40B4-BE49-F238E27FC236}">
                <a16:creationId xmlns:a16="http://schemas.microsoft.com/office/drawing/2014/main" id="{4D741E1B-2E42-3542-E53A-0F246786B5D6}"/>
              </a:ext>
            </a:extLst>
          </p:cNvPr>
          <p:cNvPicPr>
            <a:picLocks noChangeAspect="1"/>
          </p:cNvPicPr>
          <p:nvPr/>
        </p:nvPicPr>
        <p:blipFill rotWithShape="1">
          <a:blip r:embed="rId5" cstate="screen">
            <a:alphaModFix/>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9331" y="1772874"/>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descr="A picture containing road, orange, way&#10;&#10;Description automatically generated">
            <a:extLst>
              <a:ext uri="{FF2B5EF4-FFF2-40B4-BE49-F238E27FC236}">
                <a16:creationId xmlns:a16="http://schemas.microsoft.com/office/drawing/2014/main" id="{869BC4D7-EBEB-863C-BB41-25094A43BED2}"/>
              </a:ext>
            </a:extLst>
          </p:cNvPr>
          <p:cNvPicPr>
            <a:picLocks noChangeAspect="1"/>
          </p:cNvPicPr>
          <p:nvPr/>
        </p:nvPicPr>
        <p:blipFill rotWithShape="1">
          <a:blip r:embed="rId7" cstate="screen">
            <a:alphaModFix/>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0" y="3920495"/>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8" name="Picture 7" descr="A group of people wearing hard hats&#10;&#10;Description automatically generated with low confidence">
            <a:extLst>
              <a:ext uri="{FF2B5EF4-FFF2-40B4-BE49-F238E27FC236}">
                <a16:creationId xmlns:a16="http://schemas.microsoft.com/office/drawing/2014/main" id="{DDE7C01B-4E29-B6E6-E596-BC0DAA5494C1}"/>
              </a:ext>
            </a:extLst>
          </p:cNvPr>
          <p:cNvPicPr>
            <a:picLocks noChangeAspect="1"/>
          </p:cNvPicPr>
          <p:nvPr/>
        </p:nvPicPr>
        <p:blipFill rotWithShape="1">
          <a:blip r:embed="rId9" cstate="screen">
            <a:alphaModFix/>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3255528" y="3639453"/>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Content Placeholder 2">
            <a:extLst>
              <a:ext uri="{FF2B5EF4-FFF2-40B4-BE49-F238E27FC236}">
                <a16:creationId xmlns:a16="http://schemas.microsoft.com/office/drawing/2014/main" id="{2CDAB52F-45BB-4C5B-BA2C-7BB55EE32922}"/>
              </a:ext>
            </a:extLst>
          </p:cNvPr>
          <p:cNvSpPr>
            <a:spLocks noGrp="1"/>
          </p:cNvSpPr>
          <p:nvPr>
            <p:ph idx="1"/>
          </p:nvPr>
        </p:nvSpPr>
        <p:spPr>
          <a:xfrm>
            <a:off x="6734684" y="2437029"/>
            <a:ext cx="4333468" cy="3639289"/>
          </a:xfrm>
        </p:spPr>
        <p:txBody>
          <a:bodyPr anchor="ctr">
            <a:normAutofit/>
          </a:bodyPr>
          <a:lstStyle/>
          <a:p>
            <a:pPr marL="0" indent="0">
              <a:buNone/>
            </a:pPr>
            <a:endParaRPr lang="en-US" sz="1800">
              <a:solidFill>
                <a:schemeClr val="tx2"/>
              </a:solidFill>
            </a:endParaRPr>
          </a:p>
          <a:p>
            <a:pPr marL="0" indent="0">
              <a:buNone/>
            </a:pPr>
            <a:endParaRPr lang="en-US" sz="1800">
              <a:solidFill>
                <a:schemeClr val="tx2"/>
              </a:solidFill>
            </a:endParaRPr>
          </a:p>
          <a:p>
            <a:pPr marL="0" indent="0">
              <a:buNone/>
            </a:pPr>
            <a:r>
              <a:rPr lang="en-US" sz="1800">
                <a:solidFill>
                  <a:schemeClr val="tx2"/>
                </a:solidFill>
              </a:rPr>
              <a:t> </a:t>
            </a:r>
          </a:p>
        </p:txBody>
      </p:sp>
      <p:sp>
        <p:nvSpPr>
          <p:cNvPr id="6" name="TextBox 5">
            <a:extLst>
              <a:ext uri="{FF2B5EF4-FFF2-40B4-BE49-F238E27FC236}">
                <a16:creationId xmlns:a16="http://schemas.microsoft.com/office/drawing/2014/main" id="{9ACFDCA6-B527-FDFD-EFA1-11DD9AD06EF7}"/>
              </a:ext>
            </a:extLst>
          </p:cNvPr>
          <p:cNvSpPr txBox="1"/>
          <p:nvPr/>
        </p:nvSpPr>
        <p:spPr>
          <a:xfrm>
            <a:off x="9888164" y="6870700"/>
            <a:ext cx="230383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mynextmove.org/vets/profile/summary/47-4051.0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1" name="TextBox 10">
            <a:extLst>
              <a:ext uri="{FF2B5EF4-FFF2-40B4-BE49-F238E27FC236}">
                <a16:creationId xmlns:a16="http://schemas.microsoft.com/office/drawing/2014/main" id="{17FEA6D0-1B18-A176-BE20-C0875B3A00B5}"/>
              </a:ext>
            </a:extLst>
          </p:cNvPr>
          <p:cNvSpPr txBox="1"/>
          <p:nvPr/>
        </p:nvSpPr>
        <p:spPr>
          <a:xfrm>
            <a:off x="7278279" y="6870700"/>
            <a:ext cx="259718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people-equation.com/why-collaboration-doesnt-always-pay-off-for-women/business-woman-collaborat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F8BDD941-024C-2130-A0E2-9B31865E7AEA}"/>
              </a:ext>
            </a:extLst>
          </p:cNvPr>
          <p:cNvSpPr txBox="1"/>
          <p:nvPr/>
        </p:nvSpPr>
        <p:spPr>
          <a:xfrm>
            <a:off x="6455056" y="1845037"/>
            <a:ext cx="5174247" cy="5355312"/>
          </a:xfrm>
          <a:prstGeom prst="rect">
            <a:avLst/>
          </a:prstGeom>
          <a:noFill/>
        </p:spPr>
        <p:txBody>
          <a:bodyPr wrap="square" rtlCol="0">
            <a:spAutoFit/>
          </a:bodyPr>
          <a:lstStyle/>
          <a:p>
            <a:pPr marL="285750" indent="-285750">
              <a:buFont typeface="Wingdings" panose="05000000000000000000" pitchFamily="2" charset="2"/>
              <a:buChar char="ü"/>
            </a:pPr>
            <a:r>
              <a:rPr lang="en-US"/>
              <a:t>Crew Chief</a:t>
            </a:r>
          </a:p>
          <a:p>
            <a:pPr marL="285750" indent="-285750">
              <a:buFont typeface="Wingdings" panose="05000000000000000000" pitchFamily="2" charset="2"/>
              <a:buChar char="ü"/>
            </a:pPr>
            <a:r>
              <a:rPr lang="en-US"/>
              <a:t>Civil Engineer</a:t>
            </a:r>
          </a:p>
          <a:p>
            <a:pPr marL="285750" indent="-285750">
              <a:buFont typeface="Wingdings" panose="05000000000000000000" pitchFamily="2" charset="2"/>
              <a:buChar char="ü"/>
            </a:pPr>
            <a:r>
              <a:rPr lang="en-US"/>
              <a:t>Transportation Analyst</a:t>
            </a:r>
          </a:p>
          <a:p>
            <a:pPr marL="285750" indent="-285750">
              <a:buFont typeface="Wingdings" panose="05000000000000000000" pitchFamily="2" charset="2"/>
              <a:buChar char="ü"/>
            </a:pPr>
            <a:r>
              <a:rPr lang="en-US"/>
              <a:t>Accountant/Finance Manager</a:t>
            </a:r>
          </a:p>
          <a:p>
            <a:pPr marL="285750" indent="-285750">
              <a:buFont typeface="Wingdings" panose="05000000000000000000" pitchFamily="2" charset="2"/>
              <a:buChar char="ü"/>
            </a:pPr>
            <a:r>
              <a:rPr lang="en-US"/>
              <a:t>Sign Fabricator/Graphic Designer</a:t>
            </a:r>
          </a:p>
          <a:p>
            <a:pPr marL="285750" indent="-285750">
              <a:buFont typeface="Wingdings" panose="05000000000000000000" pitchFamily="2" charset="2"/>
              <a:buChar char="ü"/>
            </a:pPr>
            <a:r>
              <a:rPr lang="en-US"/>
              <a:t>Construction Supervisor</a:t>
            </a:r>
          </a:p>
          <a:p>
            <a:pPr marL="285750" indent="-285750">
              <a:buFont typeface="Wingdings" panose="05000000000000000000" pitchFamily="2" charset="2"/>
              <a:buChar char="ü"/>
            </a:pPr>
            <a:r>
              <a:rPr lang="en-US"/>
              <a:t>Water Meter Repair Technician </a:t>
            </a:r>
          </a:p>
          <a:p>
            <a:pPr marL="285750" indent="-285750">
              <a:buFont typeface="Wingdings" panose="05000000000000000000" pitchFamily="2" charset="2"/>
              <a:buChar char="ü"/>
            </a:pPr>
            <a:r>
              <a:rPr lang="en-US"/>
              <a:t>Utility Technician</a:t>
            </a:r>
          </a:p>
          <a:p>
            <a:pPr marL="285750" indent="-285750">
              <a:buFont typeface="Wingdings" panose="05000000000000000000" pitchFamily="2" charset="2"/>
              <a:buChar char="ü"/>
            </a:pPr>
            <a:r>
              <a:rPr lang="en-US"/>
              <a:t>Engineering Project Manager</a:t>
            </a:r>
          </a:p>
          <a:p>
            <a:pPr marL="285750" indent="-285750">
              <a:buFont typeface="Wingdings" panose="05000000000000000000" pitchFamily="2" charset="2"/>
              <a:buChar char="ü"/>
            </a:pPr>
            <a:r>
              <a:rPr lang="en-US"/>
              <a:t>Sign and Marking Technician</a:t>
            </a:r>
          </a:p>
          <a:p>
            <a:pPr marL="285750" indent="-285750">
              <a:buFont typeface="Wingdings" panose="05000000000000000000" pitchFamily="2" charset="2"/>
              <a:buChar char="ü"/>
            </a:pPr>
            <a:r>
              <a:rPr lang="en-US"/>
              <a:t>Budget/Finance Positions</a:t>
            </a:r>
          </a:p>
          <a:p>
            <a:pPr marL="285750" indent="-285750">
              <a:buFont typeface="Wingdings" panose="05000000000000000000" pitchFamily="2" charset="2"/>
              <a:buChar char="ü"/>
            </a:pPr>
            <a:r>
              <a:rPr lang="en-US"/>
              <a:t>Crew Member/Laborer</a:t>
            </a:r>
          </a:p>
          <a:p>
            <a:pPr marL="285750" indent="-285750">
              <a:buFont typeface="Wingdings" panose="05000000000000000000" pitchFamily="2" charset="2"/>
              <a:buChar char="ü"/>
            </a:pPr>
            <a:r>
              <a:rPr lang="en-US"/>
              <a:t>Various Director Level Positions</a:t>
            </a:r>
          </a:p>
          <a:p>
            <a:pPr marL="285750" indent="-285750">
              <a:buFont typeface="Wingdings" panose="05000000000000000000" pitchFamily="2" charset="2"/>
              <a:buChar char="ü"/>
            </a:pPr>
            <a:r>
              <a:rPr lang="en-US"/>
              <a:t>Various HR Positions </a:t>
            </a:r>
          </a:p>
          <a:p>
            <a:pPr marL="285750" indent="-285750">
              <a:buFont typeface="Wingdings" panose="05000000000000000000" pitchFamily="2" charset="2"/>
              <a:buChar char="ü"/>
            </a:pPr>
            <a:r>
              <a:rPr lang="en-US"/>
              <a:t>Water Service Technician </a:t>
            </a:r>
          </a:p>
          <a:p>
            <a:pPr marL="285750" indent="-285750">
              <a:buFont typeface="Wingdings" panose="05000000000000000000" pitchFamily="2" charset="2"/>
              <a:buChar char="ü"/>
            </a:pPr>
            <a:r>
              <a:rPr lang="en-US"/>
              <a:t>Water Meter Repair</a:t>
            </a:r>
          </a:p>
          <a:p>
            <a:pPr marL="285750" indent="-285750">
              <a:buFont typeface="Wingdings" panose="05000000000000000000" pitchFamily="2" charset="2"/>
              <a:buChar char="ü"/>
            </a:pPr>
            <a:r>
              <a:rPr lang="en-US"/>
              <a:t>Corporate Communications/Marketing</a:t>
            </a:r>
          </a:p>
          <a:p>
            <a:pPr marL="285750" indent="-285750">
              <a:buFont typeface="Wingdings" panose="05000000000000000000" pitchFamily="2" charset="2"/>
              <a:buChar char="ü"/>
            </a:pPr>
            <a:r>
              <a:rPr lang="en-US"/>
              <a:t>IT and System Analyst</a:t>
            </a:r>
          </a:p>
          <a:p>
            <a:endParaRPr lang="en-US"/>
          </a:p>
        </p:txBody>
      </p:sp>
      <p:sp>
        <p:nvSpPr>
          <p:cNvPr id="7" name="TextBox 6">
            <a:extLst>
              <a:ext uri="{FF2B5EF4-FFF2-40B4-BE49-F238E27FC236}">
                <a16:creationId xmlns:a16="http://schemas.microsoft.com/office/drawing/2014/main" id="{7A36E1F3-348D-77F2-5054-DD064A2F497D}"/>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4" name="Slide Number Placeholder 3">
            <a:extLst>
              <a:ext uri="{FF2B5EF4-FFF2-40B4-BE49-F238E27FC236}">
                <a16:creationId xmlns:a16="http://schemas.microsoft.com/office/drawing/2014/main" id="{7C4F4A0A-55BC-2737-BAFD-EF2B8716F76E}"/>
              </a:ext>
            </a:extLst>
          </p:cNvPr>
          <p:cNvSpPr>
            <a:spLocks noGrp="1"/>
          </p:cNvSpPr>
          <p:nvPr>
            <p:ph type="sldNum" sz="quarter" idx="12"/>
          </p:nvPr>
        </p:nvSpPr>
        <p:spPr/>
        <p:txBody>
          <a:bodyPr/>
          <a:lstStyle/>
          <a:p>
            <a:fld id="{D57F1E4F-1CFF-5643-939E-217C01CDF565}" type="slidenum">
              <a:rPr lang="en-US" smtClean="0"/>
              <a:pPr/>
              <a:t>18</a:t>
            </a:fld>
            <a:endParaRPr lang="en-US"/>
          </a:p>
        </p:txBody>
      </p:sp>
      <p:pic>
        <p:nvPicPr>
          <p:cNvPr id="9" name="Picture 2">
            <a:extLst>
              <a:ext uri="{FF2B5EF4-FFF2-40B4-BE49-F238E27FC236}">
                <a16:creationId xmlns:a16="http://schemas.microsoft.com/office/drawing/2014/main" id="{FB97C5F2-D851-2222-0A32-6F543DBD3382}"/>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018_NH">
            <a:hlinkClick r:id="" action="ppaction://media"/>
            <a:extLst>
              <a:ext uri="{FF2B5EF4-FFF2-40B4-BE49-F238E27FC236}">
                <a16:creationId xmlns:a16="http://schemas.microsoft.com/office/drawing/2014/main" id="{7D7385BA-175F-3103-7EB6-AF48238E3CB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062777" y="4446425"/>
            <a:ext cx="609600" cy="609600"/>
          </a:xfrm>
          <a:prstGeom prst="rect">
            <a:avLst/>
          </a:prstGeom>
        </p:spPr>
      </p:pic>
    </p:spTree>
    <p:extLst>
      <p:ext uri="{BB962C8B-B14F-4D97-AF65-F5344CB8AC3E}">
        <p14:creationId xmlns:p14="http://schemas.microsoft.com/office/powerpoint/2010/main" val="565414479"/>
      </p:ext>
    </p:extLst>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1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sky, outdoor, person&#10;&#10;Description automatically generated">
            <a:extLst>
              <a:ext uri="{FF2B5EF4-FFF2-40B4-BE49-F238E27FC236}">
                <a16:creationId xmlns:a16="http://schemas.microsoft.com/office/drawing/2014/main" id="{B9D6FBFC-A4DA-6A53-002B-6EEB2026B4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619" y="2413823"/>
            <a:ext cx="3758184" cy="2818638"/>
          </a:xfrm>
          <a:prstGeom prst="rect">
            <a:avLst/>
          </a:prstGeom>
        </p:spPr>
      </p:pic>
      <p:pic>
        <p:nvPicPr>
          <p:cNvPr id="6" name="Content Placeholder 5" descr="A picture containing text, outdoor, tree, road&#10;&#10;Description automatically generated">
            <a:extLst>
              <a:ext uri="{FF2B5EF4-FFF2-40B4-BE49-F238E27FC236}">
                <a16:creationId xmlns:a16="http://schemas.microsoft.com/office/drawing/2014/main" id="{811DA10D-03D2-9E1F-B098-98658414FF4C}"/>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7978917" y="2413823"/>
            <a:ext cx="3758184" cy="2818638"/>
          </a:xfrm>
          <a:prstGeom prst="rect">
            <a:avLst/>
          </a:prstGeom>
        </p:spPr>
      </p:pic>
      <p:sp>
        <p:nvSpPr>
          <p:cNvPr id="3" name="Title 1">
            <a:extLst>
              <a:ext uri="{FF2B5EF4-FFF2-40B4-BE49-F238E27FC236}">
                <a16:creationId xmlns:a16="http://schemas.microsoft.com/office/drawing/2014/main" id="{1397DC79-637B-AB62-3FBE-56D52C7A5584}"/>
              </a:ext>
            </a:extLst>
          </p:cNvPr>
          <p:cNvSpPr>
            <a:spLocks noGrp="1"/>
          </p:cNvSpPr>
          <p:nvPr>
            <p:ph type="title"/>
          </p:nvPr>
        </p:nvSpPr>
        <p:spPr>
          <a:xfrm>
            <a:off x="581192" y="702156"/>
            <a:ext cx="11029616" cy="1013800"/>
          </a:xfrm>
        </p:spPr>
        <p:txBody>
          <a:bodyPr>
            <a:normAutofit/>
          </a:bodyPr>
          <a:lstStyle/>
          <a:p>
            <a:r>
              <a:rPr lang="en-US" sz="4100"/>
              <a:t>The Work and the People</a:t>
            </a:r>
          </a:p>
        </p:txBody>
      </p:sp>
      <p:pic>
        <p:nvPicPr>
          <p:cNvPr id="7" name="Picture 6" descr="A group of men standing in front of a truck&#10;&#10;Description automatically generated with medium confidence">
            <a:extLst>
              <a:ext uri="{FF2B5EF4-FFF2-40B4-BE49-F238E27FC236}">
                <a16:creationId xmlns:a16="http://schemas.microsoft.com/office/drawing/2014/main" id="{F854DB9A-B767-94CA-CDDB-4745BC1674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1768" y="2413824"/>
            <a:ext cx="3758184" cy="2818638"/>
          </a:xfrm>
          <a:prstGeom prst="rect">
            <a:avLst/>
          </a:prstGeom>
        </p:spPr>
      </p:pic>
      <p:sp>
        <p:nvSpPr>
          <p:cNvPr id="5" name="TextBox 4">
            <a:extLst>
              <a:ext uri="{FF2B5EF4-FFF2-40B4-BE49-F238E27FC236}">
                <a16:creationId xmlns:a16="http://schemas.microsoft.com/office/drawing/2014/main" id="{E5AD5676-8B69-E41B-517B-8786E63F20A8}"/>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2" name="Slide Number Placeholder 1">
            <a:extLst>
              <a:ext uri="{FF2B5EF4-FFF2-40B4-BE49-F238E27FC236}">
                <a16:creationId xmlns:a16="http://schemas.microsoft.com/office/drawing/2014/main" id="{6E5F0715-B2A0-2B5C-8E3A-FC622C18D403}"/>
              </a:ext>
            </a:extLst>
          </p:cNvPr>
          <p:cNvSpPr>
            <a:spLocks noGrp="1"/>
          </p:cNvSpPr>
          <p:nvPr>
            <p:ph type="sldNum" sz="quarter" idx="12"/>
          </p:nvPr>
        </p:nvSpPr>
        <p:spPr/>
        <p:txBody>
          <a:bodyPr/>
          <a:lstStyle/>
          <a:p>
            <a:fld id="{D57F1E4F-1CFF-5643-939E-217C01CDF565}" type="slidenum">
              <a:rPr lang="en-US" smtClean="0"/>
              <a:pPr/>
              <a:t>19</a:t>
            </a:fld>
            <a:endParaRPr lang="en-US"/>
          </a:p>
        </p:txBody>
      </p:sp>
      <p:pic>
        <p:nvPicPr>
          <p:cNvPr id="4" name="Picture 2">
            <a:extLst>
              <a:ext uri="{FF2B5EF4-FFF2-40B4-BE49-F238E27FC236}">
                <a16:creationId xmlns:a16="http://schemas.microsoft.com/office/drawing/2014/main" id="{A2D26136-3D62-6C97-D2AE-E1A7FE53C01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0001">
            <a:hlinkClick r:id="" action="ppaction://media"/>
            <a:extLst>
              <a:ext uri="{FF2B5EF4-FFF2-40B4-BE49-F238E27FC236}">
                <a16:creationId xmlns:a16="http://schemas.microsoft.com/office/drawing/2014/main" id="{1232BCDF-1008-7C4F-1C82-21930AB8C7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69985" y="5793276"/>
            <a:ext cx="609600" cy="609600"/>
          </a:xfrm>
          <a:prstGeom prst="rect">
            <a:avLst/>
          </a:prstGeom>
        </p:spPr>
      </p:pic>
    </p:spTree>
    <p:extLst>
      <p:ext uri="{BB962C8B-B14F-4D97-AF65-F5344CB8AC3E}">
        <p14:creationId xmlns:p14="http://schemas.microsoft.com/office/powerpoint/2010/main" val="1218896921"/>
      </p:ext>
    </p:extLst>
  </p:cSld>
  <p:clrMapOvr>
    <a:masterClrMapping/>
  </p:clrMapOvr>
  <mc:AlternateContent xmlns:mc="http://schemas.openxmlformats.org/markup-compatibility/2006" xmlns:p14="http://schemas.microsoft.com/office/powerpoint/2010/main">
    <mc:Choice Requires="p14">
      <p:transition spd="slow" p14:dur="2000" advTm="118000"/>
    </mc:Choice>
    <mc:Fallback xmlns="">
      <p:transition spd="slow" advTm="1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WELCOME </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lstStyle/>
          <a:p>
            <a:pPr marR="0" algn="just" rtl="0"/>
            <a:r>
              <a:rPr lang="en-US" sz="1800" b="0" i="0" u="none" strike="noStrike" baseline="0">
                <a:latin typeface="Century Gothic" panose="020B0502020202020204" pitchFamily="34" charset="0"/>
              </a:rPr>
              <a:t>The Public Works Education and Career Forum was envisioned to provide information and understanding to Academic Professionals across the state about public works.   </a:t>
            </a:r>
          </a:p>
          <a:p>
            <a:pPr marR="0" algn="just" rtl="0"/>
            <a:r>
              <a:rPr lang="en-US" sz="1800" b="0" i="0" u="none" strike="noStrike" baseline="0">
                <a:latin typeface="Century Gothic" panose="020B0502020202020204" pitchFamily="34" charset="0"/>
              </a:rPr>
              <a:t>Goal is to </a:t>
            </a:r>
            <a:r>
              <a:rPr lang="en-US">
                <a:latin typeface="Century Gothic" panose="020B0502020202020204" pitchFamily="34" charset="0"/>
              </a:rPr>
              <a:t>support </a:t>
            </a:r>
            <a:r>
              <a:rPr lang="en-US" sz="1800" b="0" i="0" u="none" strike="noStrike" baseline="0">
                <a:latin typeface="Century Gothic" panose="020B0502020202020204" pitchFamily="34" charset="0"/>
              </a:rPr>
              <a:t>Academic Professionals to inspire and encourage students to pursue public works careers.</a:t>
            </a:r>
          </a:p>
          <a:p>
            <a:pPr marR="0" algn="just" rtl="0"/>
            <a:r>
              <a:rPr lang="en-US" sz="1800" b="0" i="0" u="none" strike="noStrike" baseline="0">
                <a:latin typeface="Century Gothic" panose="020B0502020202020204" pitchFamily="34" charset="0"/>
              </a:rPr>
              <a:t>APWA Members from the private and public sector have volunteered to provide information, data, commentary, personal experiences and/or to answer questions related to the public works jobs they employ and/or have had. </a:t>
            </a:r>
          </a:p>
          <a:p>
            <a:endParaRPr lang="en-US"/>
          </a:p>
        </p:txBody>
      </p:sp>
      <p:sp>
        <p:nvSpPr>
          <p:cNvPr id="7" name="TextBox 6">
            <a:extLst>
              <a:ext uri="{FF2B5EF4-FFF2-40B4-BE49-F238E27FC236}">
                <a16:creationId xmlns:a16="http://schemas.microsoft.com/office/drawing/2014/main" id="{D0B2C889-758F-DB2A-2CEF-602EBD0A71C6}"/>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Theresa Little Watley</a:t>
            </a:r>
          </a:p>
          <a:p>
            <a:pPr algn="ctr"/>
            <a:r>
              <a:rPr lang="en-US" sz="1200"/>
              <a:t>City of Charlotte</a:t>
            </a:r>
          </a:p>
        </p:txBody>
      </p:sp>
      <p:pic>
        <p:nvPicPr>
          <p:cNvPr id="5" name="Picture 2">
            <a:extLst>
              <a:ext uri="{FF2B5EF4-FFF2-40B4-BE49-F238E27FC236}">
                <a16:creationId xmlns:a16="http://schemas.microsoft.com/office/drawing/2014/main" id="{9445E147-3DF2-3F6C-0E55-2EF5C749DEF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903411" y="5341617"/>
            <a:ext cx="914400" cy="114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CAA3547-9385-AA5F-E83E-FB28594B196C}"/>
              </a:ext>
            </a:extLst>
          </p:cNvPr>
          <p:cNvSpPr>
            <a:spLocks noGrp="1"/>
          </p:cNvSpPr>
          <p:nvPr>
            <p:ph type="sldNum" sz="quarter" idx="12"/>
          </p:nvPr>
        </p:nvSpPr>
        <p:spPr/>
        <p:txBody>
          <a:bodyPr/>
          <a:lstStyle/>
          <a:p>
            <a:fld id="{D57F1E4F-1CFF-5643-939E-217C01CDF565}" type="slidenum">
              <a:rPr lang="en-US" smtClean="0"/>
              <a:pPr/>
              <a:t>2</a:t>
            </a:fld>
            <a:endParaRPr lang="en-US"/>
          </a:p>
        </p:txBody>
      </p:sp>
      <p:pic>
        <p:nvPicPr>
          <p:cNvPr id="6" name="002_TW">
            <a:hlinkClick r:id="" action="ppaction://media"/>
            <a:extLst>
              <a:ext uri="{FF2B5EF4-FFF2-40B4-BE49-F238E27FC236}">
                <a16:creationId xmlns:a16="http://schemas.microsoft.com/office/drawing/2014/main" id="{1DC4B31A-F30D-FDDA-A82C-361C4160B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4188" y="5608317"/>
            <a:ext cx="609600" cy="609600"/>
          </a:xfrm>
          <a:prstGeom prst="rect">
            <a:avLst/>
          </a:prstGeom>
        </p:spPr>
      </p:pic>
    </p:spTree>
    <p:extLst>
      <p:ext uri="{BB962C8B-B14F-4D97-AF65-F5344CB8AC3E}">
        <p14:creationId xmlns:p14="http://schemas.microsoft.com/office/powerpoint/2010/main" val="3501436037"/>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A617-E2EA-6A62-C828-D7CEC237EE16}"/>
              </a:ext>
            </a:extLst>
          </p:cNvPr>
          <p:cNvSpPr>
            <a:spLocks noGrp="1"/>
          </p:cNvSpPr>
          <p:nvPr>
            <p:ph type="title"/>
          </p:nvPr>
        </p:nvSpPr>
        <p:spPr/>
        <p:txBody>
          <a:bodyPr>
            <a:normAutofit/>
          </a:bodyPr>
          <a:lstStyle/>
          <a:p>
            <a:r>
              <a:rPr lang="en-US" sz="4100"/>
              <a:t>Entry Level Preferred Requirements</a:t>
            </a:r>
          </a:p>
        </p:txBody>
      </p:sp>
      <p:sp>
        <p:nvSpPr>
          <p:cNvPr id="3" name="Content Placeholder 2">
            <a:extLst>
              <a:ext uri="{FF2B5EF4-FFF2-40B4-BE49-F238E27FC236}">
                <a16:creationId xmlns:a16="http://schemas.microsoft.com/office/drawing/2014/main" id="{4A322116-E6CD-9DBB-0A3F-2DD79D72EA0D}"/>
              </a:ext>
            </a:extLst>
          </p:cNvPr>
          <p:cNvSpPr>
            <a:spLocks noGrp="1"/>
          </p:cNvSpPr>
          <p:nvPr>
            <p:ph idx="1"/>
          </p:nvPr>
        </p:nvSpPr>
        <p:spPr/>
        <p:txBody>
          <a:bodyPr>
            <a:normAutofit/>
          </a:bodyPr>
          <a:lstStyle/>
          <a:p>
            <a:r>
              <a:rPr lang="en-US" sz="2400"/>
              <a:t>High School Diploma or GED Equivalent</a:t>
            </a:r>
          </a:p>
          <a:p>
            <a:r>
              <a:rPr lang="en-US" sz="2400"/>
              <a:t>Valid Driver’s License</a:t>
            </a:r>
          </a:p>
          <a:p>
            <a:r>
              <a:rPr lang="en-US" sz="2400"/>
              <a:t>CDL Class A or B </a:t>
            </a:r>
          </a:p>
        </p:txBody>
      </p:sp>
      <p:sp>
        <p:nvSpPr>
          <p:cNvPr id="6" name="TextBox 5">
            <a:extLst>
              <a:ext uri="{FF2B5EF4-FFF2-40B4-BE49-F238E27FC236}">
                <a16:creationId xmlns:a16="http://schemas.microsoft.com/office/drawing/2014/main" id="{1EA1B2DC-9881-B333-D062-11045FE2FF7C}"/>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4" name="Slide Number Placeholder 3">
            <a:extLst>
              <a:ext uri="{FF2B5EF4-FFF2-40B4-BE49-F238E27FC236}">
                <a16:creationId xmlns:a16="http://schemas.microsoft.com/office/drawing/2014/main" id="{CB848471-74C2-AEE0-4A56-0E4DEA111C49}"/>
              </a:ext>
            </a:extLst>
          </p:cNvPr>
          <p:cNvSpPr>
            <a:spLocks noGrp="1"/>
          </p:cNvSpPr>
          <p:nvPr>
            <p:ph type="sldNum" sz="quarter" idx="12"/>
          </p:nvPr>
        </p:nvSpPr>
        <p:spPr/>
        <p:txBody>
          <a:bodyPr/>
          <a:lstStyle/>
          <a:p>
            <a:fld id="{D57F1E4F-1CFF-5643-939E-217C01CDF565}" type="slidenum">
              <a:rPr lang="en-US" smtClean="0"/>
              <a:pPr/>
              <a:t>20</a:t>
            </a:fld>
            <a:endParaRPr lang="en-US"/>
          </a:p>
        </p:txBody>
      </p:sp>
      <p:pic>
        <p:nvPicPr>
          <p:cNvPr id="5" name="Picture 2">
            <a:extLst>
              <a:ext uri="{FF2B5EF4-FFF2-40B4-BE49-F238E27FC236}">
                <a16:creationId xmlns:a16="http://schemas.microsoft.com/office/drawing/2014/main" id="{63388F6B-97BA-C089-A5C4-D607BC50272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020_NH">
            <a:hlinkClick r:id="" action="ppaction://media"/>
            <a:extLst>
              <a:ext uri="{FF2B5EF4-FFF2-40B4-BE49-F238E27FC236}">
                <a16:creationId xmlns:a16="http://schemas.microsoft.com/office/drawing/2014/main" id="{02066C20-2447-E435-931D-AA5CB9074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0885" y="5462392"/>
            <a:ext cx="609600" cy="609600"/>
          </a:xfrm>
          <a:prstGeom prst="rect">
            <a:avLst/>
          </a:prstGeom>
        </p:spPr>
      </p:pic>
    </p:spTree>
    <p:extLst>
      <p:ext uri="{BB962C8B-B14F-4D97-AF65-F5344CB8AC3E}">
        <p14:creationId xmlns:p14="http://schemas.microsoft.com/office/powerpoint/2010/main" val="1637290261"/>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0D92-070F-DA12-241C-691F0698BB27}"/>
              </a:ext>
            </a:extLst>
          </p:cNvPr>
          <p:cNvSpPr>
            <a:spLocks noGrp="1"/>
          </p:cNvSpPr>
          <p:nvPr>
            <p:ph type="title"/>
          </p:nvPr>
        </p:nvSpPr>
        <p:spPr>
          <a:xfrm>
            <a:off x="581192" y="702156"/>
            <a:ext cx="11029616" cy="1125236"/>
          </a:xfrm>
        </p:spPr>
        <p:txBody>
          <a:bodyPr>
            <a:noAutofit/>
          </a:bodyPr>
          <a:lstStyle/>
          <a:p>
            <a:r>
              <a:rPr lang="en-US" sz="4100"/>
              <a:t>Professional and Administrative requirements </a:t>
            </a:r>
          </a:p>
        </p:txBody>
      </p:sp>
      <p:sp>
        <p:nvSpPr>
          <p:cNvPr id="3" name="Content Placeholder 2">
            <a:extLst>
              <a:ext uri="{FF2B5EF4-FFF2-40B4-BE49-F238E27FC236}">
                <a16:creationId xmlns:a16="http://schemas.microsoft.com/office/drawing/2014/main" id="{035A7F3B-15A8-072E-B13E-AB1CD784B693}"/>
              </a:ext>
            </a:extLst>
          </p:cNvPr>
          <p:cNvSpPr>
            <a:spLocks noGrp="1"/>
          </p:cNvSpPr>
          <p:nvPr>
            <p:ph idx="1"/>
          </p:nvPr>
        </p:nvSpPr>
        <p:spPr/>
        <p:txBody>
          <a:bodyPr>
            <a:normAutofit/>
          </a:bodyPr>
          <a:lstStyle/>
          <a:p>
            <a:r>
              <a:rPr lang="en-US" sz="2400"/>
              <a:t>Minimum Associates Degree and/or Equivalent Experience </a:t>
            </a:r>
          </a:p>
          <a:p>
            <a:r>
              <a:rPr lang="en-US" sz="2400"/>
              <a:t>Certifications and Licenses</a:t>
            </a:r>
          </a:p>
          <a:p>
            <a:r>
              <a:rPr lang="en-US" sz="2400"/>
              <a:t>Each Role is Unique and Has Different Requirement Expectations</a:t>
            </a:r>
          </a:p>
        </p:txBody>
      </p:sp>
      <p:sp>
        <p:nvSpPr>
          <p:cNvPr id="5" name="TextBox 4">
            <a:extLst>
              <a:ext uri="{FF2B5EF4-FFF2-40B4-BE49-F238E27FC236}">
                <a16:creationId xmlns:a16="http://schemas.microsoft.com/office/drawing/2014/main" id="{483FBDB1-7F9A-FA29-1689-DC2FCB4BE749}"/>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4" name="Slide Number Placeholder 3">
            <a:extLst>
              <a:ext uri="{FF2B5EF4-FFF2-40B4-BE49-F238E27FC236}">
                <a16:creationId xmlns:a16="http://schemas.microsoft.com/office/drawing/2014/main" id="{16186529-18F4-8592-195C-25B003ADC755}"/>
              </a:ext>
            </a:extLst>
          </p:cNvPr>
          <p:cNvSpPr>
            <a:spLocks noGrp="1"/>
          </p:cNvSpPr>
          <p:nvPr>
            <p:ph type="sldNum" sz="quarter" idx="12"/>
          </p:nvPr>
        </p:nvSpPr>
        <p:spPr/>
        <p:txBody>
          <a:bodyPr/>
          <a:lstStyle/>
          <a:p>
            <a:fld id="{D57F1E4F-1CFF-5643-939E-217C01CDF565}" type="slidenum">
              <a:rPr lang="en-US" smtClean="0"/>
              <a:pPr/>
              <a:t>21</a:t>
            </a:fld>
            <a:endParaRPr lang="en-US"/>
          </a:p>
        </p:txBody>
      </p:sp>
      <p:pic>
        <p:nvPicPr>
          <p:cNvPr id="6" name="Picture 2">
            <a:extLst>
              <a:ext uri="{FF2B5EF4-FFF2-40B4-BE49-F238E27FC236}">
                <a16:creationId xmlns:a16="http://schemas.microsoft.com/office/drawing/2014/main" id="{B6C3F4EC-4DCE-DAD8-8A1D-D45F6A2BB52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022_NH">
            <a:hlinkClick r:id="" action="ppaction://media"/>
            <a:extLst>
              <a:ext uri="{FF2B5EF4-FFF2-40B4-BE49-F238E27FC236}">
                <a16:creationId xmlns:a16="http://schemas.microsoft.com/office/drawing/2014/main" id="{BB8C93A9-2175-8930-F3E6-CA6EB3D7CB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4138" y="4265613"/>
            <a:ext cx="609600" cy="609600"/>
          </a:xfrm>
          <a:prstGeom prst="rect">
            <a:avLst/>
          </a:prstGeom>
        </p:spPr>
      </p:pic>
    </p:spTree>
    <p:extLst>
      <p:ext uri="{BB962C8B-B14F-4D97-AF65-F5344CB8AC3E}">
        <p14:creationId xmlns:p14="http://schemas.microsoft.com/office/powerpoint/2010/main" val="2062854460"/>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842F-3315-7D22-32C3-FD11CFF7D344}"/>
              </a:ext>
            </a:extLst>
          </p:cNvPr>
          <p:cNvSpPr>
            <a:spLocks noGrp="1"/>
          </p:cNvSpPr>
          <p:nvPr>
            <p:ph type="title"/>
          </p:nvPr>
        </p:nvSpPr>
        <p:spPr>
          <a:xfrm>
            <a:off x="581192" y="702156"/>
            <a:ext cx="11029616" cy="1125236"/>
          </a:xfrm>
        </p:spPr>
        <p:txBody>
          <a:bodyPr>
            <a:noAutofit/>
          </a:bodyPr>
          <a:lstStyle/>
          <a:p>
            <a:r>
              <a:rPr lang="en-US" sz="4100"/>
              <a:t>Learning and Personal Development Opportunities </a:t>
            </a:r>
          </a:p>
        </p:txBody>
      </p:sp>
      <p:sp>
        <p:nvSpPr>
          <p:cNvPr id="3" name="Content Placeholder 2">
            <a:extLst>
              <a:ext uri="{FF2B5EF4-FFF2-40B4-BE49-F238E27FC236}">
                <a16:creationId xmlns:a16="http://schemas.microsoft.com/office/drawing/2014/main" id="{533386B8-4DDA-30BF-6017-61FF29EA08DF}"/>
              </a:ext>
            </a:extLst>
          </p:cNvPr>
          <p:cNvSpPr>
            <a:spLocks noGrp="1"/>
          </p:cNvSpPr>
          <p:nvPr>
            <p:ph idx="1"/>
          </p:nvPr>
        </p:nvSpPr>
        <p:spPr/>
        <p:txBody>
          <a:bodyPr/>
          <a:lstStyle/>
          <a:p>
            <a:r>
              <a:rPr lang="en-US" sz="2400"/>
              <a:t>Tuition reimbursement </a:t>
            </a:r>
          </a:p>
          <a:p>
            <a:r>
              <a:rPr lang="en-US" sz="2400"/>
              <a:t>Opportunities for certification</a:t>
            </a:r>
          </a:p>
          <a:p>
            <a:r>
              <a:rPr lang="en-US" sz="2400"/>
              <a:t>Learning Management Systems (online training and resources)</a:t>
            </a:r>
          </a:p>
          <a:p>
            <a:r>
              <a:rPr lang="en-US" sz="2400"/>
              <a:t>Leadership Development</a:t>
            </a:r>
          </a:p>
          <a:p>
            <a:r>
              <a:rPr lang="en-US" sz="2400"/>
              <a:t>Personal Development </a:t>
            </a:r>
          </a:p>
          <a:p>
            <a:endParaRPr lang="en-US"/>
          </a:p>
        </p:txBody>
      </p:sp>
      <p:pic>
        <p:nvPicPr>
          <p:cNvPr id="6" name="Picture 5" descr="A person giving a presentation to a group of people&#10;&#10;Description automatically generated">
            <a:extLst>
              <a:ext uri="{FF2B5EF4-FFF2-40B4-BE49-F238E27FC236}">
                <a16:creationId xmlns:a16="http://schemas.microsoft.com/office/drawing/2014/main" id="{117C298A-2158-2B2F-DE80-18F8B0329542}"/>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316021" y="4031021"/>
            <a:ext cx="4242279" cy="2828186"/>
          </a:xfrm>
          <a:prstGeom prst="rect">
            <a:avLst/>
          </a:prstGeom>
          <a:ln>
            <a:noFill/>
          </a:ln>
          <a:effectLst>
            <a:softEdge rad="112500"/>
          </a:effectLst>
        </p:spPr>
      </p:pic>
      <p:sp>
        <p:nvSpPr>
          <p:cNvPr id="7" name="TextBox 6">
            <a:extLst>
              <a:ext uri="{FF2B5EF4-FFF2-40B4-BE49-F238E27FC236}">
                <a16:creationId xmlns:a16="http://schemas.microsoft.com/office/drawing/2014/main" id="{A6280769-F242-2B51-A410-5CF9D66B6629}"/>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Na’imah Humphrey</a:t>
            </a:r>
          </a:p>
          <a:p>
            <a:pPr algn="ctr"/>
            <a:r>
              <a:rPr lang="en-US" sz="1200"/>
              <a:t>City of Charlotte</a:t>
            </a:r>
          </a:p>
        </p:txBody>
      </p:sp>
      <p:sp>
        <p:nvSpPr>
          <p:cNvPr id="5" name="Slide Number Placeholder 6">
            <a:extLst>
              <a:ext uri="{FF2B5EF4-FFF2-40B4-BE49-F238E27FC236}">
                <a16:creationId xmlns:a16="http://schemas.microsoft.com/office/drawing/2014/main" id="{B035DD70-A7E9-9E3E-2F2D-1B932D9F75C2}"/>
              </a:ext>
            </a:extLst>
          </p:cNvPr>
          <p:cNvSpPr txBox="1">
            <a:spLocks/>
          </p:cNvSpPr>
          <p:nvPr/>
        </p:nvSpPr>
        <p:spPr>
          <a:xfrm>
            <a:off x="580146" y="6472596"/>
            <a:ext cx="11029617" cy="365125"/>
          </a:xfrm>
          <a:prstGeom prst="rect">
            <a:avLst/>
          </a:prstGeom>
        </p:spPr>
        <p:txBody>
          <a:bodyP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22</a:t>
            </a:fld>
            <a:endParaRPr lang="en-US"/>
          </a:p>
        </p:txBody>
      </p:sp>
      <p:pic>
        <p:nvPicPr>
          <p:cNvPr id="4" name="Picture 2">
            <a:extLst>
              <a:ext uri="{FF2B5EF4-FFF2-40B4-BE49-F238E27FC236}">
                <a16:creationId xmlns:a16="http://schemas.microsoft.com/office/drawing/2014/main" id="{4043EBA6-3E6F-B1DC-C341-3B84B7E8A1D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903412" y="5341617"/>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023_NH">
            <a:hlinkClick r:id="" action="ppaction://media"/>
            <a:extLst>
              <a:ext uri="{FF2B5EF4-FFF2-40B4-BE49-F238E27FC236}">
                <a16:creationId xmlns:a16="http://schemas.microsoft.com/office/drawing/2014/main" id="{2A4AFF62-A2E7-AE0C-7E05-241BF4D397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5636" y="4532445"/>
            <a:ext cx="609600" cy="609600"/>
          </a:xfrm>
          <a:prstGeom prst="rect">
            <a:avLst/>
          </a:prstGeom>
        </p:spPr>
      </p:pic>
    </p:spTree>
    <p:extLst>
      <p:ext uri="{BB962C8B-B14F-4D97-AF65-F5344CB8AC3E}">
        <p14:creationId xmlns:p14="http://schemas.microsoft.com/office/powerpoint/2010/main" val="483025608"/>
      </p:ext>
    </p:extLst>
  </p:cSld>
  <p:clrMapOvr>
    <a:masterClrMapping/>
  </p:clrMapOvr>
  <mc:AlternateContent xmlns:mc="http://schemas.openxmlformats.org/markup-compatibility/2006" xmlns:p14="http://schemas.microsoft.com/office/powerpoint/2010/main">
    <mc:Choice Requires="p14">
      <p:transition spd="slow" p14:dur="2000" advTm="92000"/>
    </mc:Choice>
    <mc:Fallback xmlns="">
      <p:transition spd="slow"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fontScale="90000"/>
          </a:bodyPr>
          <a:lstStyle/>
          <a:p>
            <a:r>
              <a:rPr lang="en-US" sz="4800"/>
              <a:t>Recruitment:  Reshaping/re-branding</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normAutofit/>
          </a:bodyPr>
          <a:lstStyle/>
          <a:p>
            <a:pPr marL="342900" indent="-342900">
              <a:spcBef>
                <a:spcPts val="0"/>
              </a:spcBef>
              <a:spcAft>
                <a:spcPts val="0"/>
              </a:spcAft>
              <a:buFont typeface="Symbol" panose="05050102010706020507" pitchFamily="18" charset="2"/>
              <a:buChar char=""/>
            </a:pPr>
            <a:r>
              <a:rPr lang="en-US" sz="1200" b="1">
                <a:effectLst/>
                <a:latin typeface="Century Gothic" panose="020B0502020202020204" pitchFamily="34" charset="0"/>
                <a:ea typeface="Times New Roman" panose="02020603050405020304" pitchFamily="18" charset="0"/>
              </a:rPr>
              <a:t>Assistant Director – Engineering Division, City of Durham Department of Public Works</a:t>
            </a:r>
          </a:p>
          <a:p>
            <a:pPr marL="666900" lvl="1" indent="-342900">
              <a:spcBef>
                <a:spcPts val="0"/>
              </a:spcBef>
              <a:spcAft>
                <a:spcPts val="0"/>
              </a:spcAft>
              <a:buFont typeface="Symbol" panose="05050102010706020507" pitchFamily="18" charset="2"/>
              <a:buChar char=""/>
            </a:pPr>
            <a:r>
              <a:rPr lang="en-US" sz="1000">
                <a:effectLst/>
                <a:latin typeface="Century Gothic" panose="020B0502020202020204" pitchFamily="34" charset="0"/>
                <a:ea typeface="Times New Roman" panose="02020603050405020304" pitchFamily="18" charset="0"/>
              </a:rPr>
              <a:t>20+ (Did you really think that I would write the actual number.)</a:t>
            </a:r>
          </a:p>
          <a:p>
            <a:pPr marL="666900" lvl="1" indent="-342900">
              <a:spcBef>
                <a:spcPts val="0"/>
              </a:spcBef>
              <a:spcAft>
                <a:spcPts val="0"/>
              </a:spcAft>
              <a:buFont typeface="Symbol" panose="05050102010706020507" pitchFamily="18" charset="2"/>
              <a:buChar char=""/>
            </a:pPr>
            <a:r>
              <a:rPr lang="en-US" sz="1000">
                <a:effectLst/>
                <a:latin typeface="Century Gothic" panose="020B0502020202020204" pitchFamily="34" charset="0"/>
                <a:ea typeface="Times New Roman" panose="02020603050405020304" pitchFamily="18" charset="0"/>
              </a:rPr>
              <a:t>My journey:  Private, NCDOT, AASHTO, City of Durham.  I have worked on nearly every stage of roadway project delivery.  </a:t>
            </a:r>
          </a:p>
          <a:p>
            <a:pPr marL="666900" lvl="1" indent="-342900">
              <a:spcBef>
                <a:spcPts val="0"/>
              </a:spcBef>
              <a:spcAft>
                <a:spcPts val="0"/>
              </a:spcAft>
              <a:buFont typeface="Symbol" panose="05050102010706020507" pitchFamily="18" charset="2"/>
              <a:buChar char=""/>
            </a:pPr>
            <a:r>
              <a:rPr lang="en-US" sz="1000">
                <a:effectLst/>
                <a:latin typeface="Century Gothic" panose="020B0502020202020204" pitchFamily="34" charset="0"/>
                <a:ea typeface="Times New Roman" panose="02020603050405020304" pitchFamily="18" charset="0"/>
              </a:rPr>
              <a:t>Roadway maintenance is my passion.  Pursuing equity in project identification, selection, funding, and delivery is my current mission.</a:t>
            </a:r>
          </a:p>
          <a:p>
            <a:pPr marL="342900" marR="0" lvl="0" indent="-342900">
              <a:spcBef>
                <a:spcPts val="0"/>
              </a:spcBef>
              <a:spcAft>
                <a:spcPts val="0"/>
              </a:spcAft>
              <a:buFont typeface="Symbol" panose="05050102010706020507" pitchFamily="18" charset="2"/>
              <a:buChar char=""/>
            </a:pPr>
            <a:endParaRPr lang="en-US" sz="1200">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b="1">
                <a:effectLst/>
                <a:latin typeface="Century Gothic" panose="020B0502020202020204" pitchFamily="34" charset="0"/>
                <a:ea typeface="Times New Roman" panose="02020603050405020304" pitchFamily="18" charset="0"/>
              </a:rPr>
              <a:t>The Public Works that you don’t know!</a:t>
            </a:r>
          </a:p>
          <a:p>
            <a:pPr marL="666900" lvl="1" indent="-342900">
              <a:spcBef>
                <a:spcPts val="0"/>
              </a:spcBef>
              <a:spcAft>
                <a:spcPts val="0"/>
              </a:spcAft>
              <a:buFont typeface="Symbol" panose="05050102010706020507" pitchFamily="18" charset="2"/>
              <a:buChar char=""/>
            </a:pPr>
            <a:r>
              <a:rPr lang="en-US" sz="1100">
                <a:latin typeface="Century Gothic" panose="020B0502020202020204" pitchFamily="34" charset="0"/>
                <a:ea typeface="Times New Roman" panose="02020603050405020304" pitchFamily="18" charset="0"/>
              </a:rPr>
              <a:t>Public Works is more than shovels, dump trucks, pipes, potholes, playgrounds, projects and engineers.</a:t>
            </a:r>
          </a:p>
          <a:p>
            <a:pPr marL="666900" lvl="1" indent="-342900">
              <a:spcBef>
                <a:spcPts val="0"/>
              </a:spcBef>
              <a:spcAft>
                <a:spcPts val="0"/>
              </a:spcAft>
              <a:buFont typeface="Symbol" panose="05050102010706020507" pitchFamily="18" charset="2"/>
              <a:buChar char=""/>
            </a:pPr>
            <a:endParaRPr lang="en-US" sz="1000">
              <a:latin typeface="Century Gothic" panose="020B0502020202020204" pitchFamily="34" charset="0"/>
              <a:ea typeface="Times New Roman" panose="02020603050405020304" pitchFamily="18" charset="0"/>
            </a:endParaRPr>
          </a:p>
          <a:p>
            <a:pPr marL="666900" lvl="1" indent="-342900">
              <a:spcBef>
                <a:spcPts val="0"/>
              </a:spcBef>
              <a:spcAft>
                <a:spcPts val="0"/>
              </a:spcAft>
              <a:buFont typeface="Symbol" panose="05050102010706020507" pitchFamily="18" charset="2"/>
              <a:buChar char=""/>
            </a:pPr>
            <a:r>
              <a:rPr lang="en-US" sz="1200">
                <a:latin typeface="Century Gothic" panose="020B0502020202020204" pitchFamily="34" charset="0"/>
                <a:ea typeface="Times New Roman" panose="02020603050405020304" pitchFamily="18" charset="0"/>
              </a:rPr>
              <a:t>If you are a creative right brain person, if you are a people-person, if you are not a people person, there is a home for you in Public Works.  And more importantly, a strong need for you within most organizations!  </a:t>
            </a:r>
          </a:p>
          <a:p>
            <a:pPr marL="666900" lvl="1" indent="-342900">
              <a:spcBef>
                <a:spcPts val="0"/>
              </a:spcBef>
              <a:spcAft>
                <a:spcPts val="0"/>
              </a:spcAft>
              <a:buFont typeface="Symbol" panose="05050102010706020507" pitchFamily="18" charset="2"/>
              <a:buChar char=""/>
            </a:pPr>
            <a:r>
              <a:rPr lang="en-US" sz="1200">
                <a:latin typeface="Century Gothic" panose="020B0502020202020204" pitchFamily="34" charset="0"/>
                <a:ea typeface="Times New Roman" panose="02020603050405020304" pitchFamily="18" charset="0"/>
              </a:rPr>
              <a:t>If you have a passion for the following, you could still be a good fit in Public Works.</a:t>
            </a:r>
          </a:p>
          <a:p>
            <a:pPr marL="666900" lvl="1" indent="-342900">
              <a:spcBef>
                <a:spcPts val="0"/>
              </a:spcBef>
              <a:spcAft>
                <a:spcPts val="0"/>
              </a:spcAft>
              <a:buFont typeface="Symbol" panose="05050102010706020507" pitchFamily="18" charset="2"/>
              <a:buChar char=""/>
            </a:pPr>
            <a:endParaRPr lang="en-US" sz="1200">
              <a:latin typeface="Century Gothic" panose="020B0502020202020204" pitchFamily="34" charset="0"/>
              <a:ea typeface="Times New Roman" panose="02020603050405020304" pitchFamily="18" charset="0"/>
            </a:endParaRPr>
          </a:p>
          <a:p>
            <a:pPr marL="936000" lvl="3" indent="0">
              <a:spcBef>
                <a:spcPts val="0"/>
              </a:spcBef>
              <a:spcAft>
                <a:spcPts val="0"/>
              </a:spcAft>
              <a:buNone/>
            </a:pPr>
            <a:r>
              <a:rPr lang="en-US" sz="1100">
                <a:effectLst/>
                <a:latin typeface="Century Gothic" panose="020B0502020202020204" pitchFamily="34" charset="0"/>
                <a:ea typeface="Times New Roman" panose="02020603050405020304" pitchFamily="18" charset="0"/>
              </a:rPr>
              <a:t>Artist						</a:t>
            </a:r>
            <a:r>
              <a:rPr lang="en-US" sz="1100">
                <a:latin typeface="Century Gothic" panose="020B0502020202020204" pitchFamily="34" charset="0"/>
                <a:ea typeface="Times New Roman" panose="02020603050405020304" pitchFamily="18" charset="0"/>
              </a:rPr>
              <a:t>Analysts    				Attorneys</a:t>
            </a:r>
          </a:p>
          <a:p>
            <a:pPr marL="936000" lvl="3" indent="0">
              <a:spcBef>
                <a:spcPts val="0"/>
              </a:spcBef>
              <a:spcAft>
                <a:spcPts val="0"/>
              </a:spcAft>
              <a:buNone/>
            </a:pPr>
            <a:r>
              <a:rPr lang="en-US" sz="1100">
                <a:effectLst/>
                <a:latin typeface="Century Gothic" panose="020B0502020202020204" pitchFamily="34" charset="0"/>
                <a:ea typeface="Times New Roman" panose="02020603050405020304" pitchFamily="18" charset="0"/>
              </a:rPr>
              <a:t>Community eng</a:t>
            </a:r>
            <a:r>
              <a:rPr lang="en-US" sz="1100">
                <a:latin typeface="Century Gothic" panose="020B0502020202020204" pitchFamily="34" charset="0"/>
                <a:ea typeface="Times New Roman" panose="02020603050405020304" pitchFamily="18" charset="0"/>
              </a:rPr>
              <a:t>agement			Communications			Educators</a:t>
            </a:r>
          </a:p>
          <a:p>
            <a:pPr marL="936000" lvl="3" indent="0">
              <a:spcBef>
                <a:spcPts val="0"/>
              </a:spcBef>
              <a:spcAft>
                <a:spcPts val="0"/>
              </a:spcAft>
              <a:buNone/>
            </a:pPr>
            <a:r>
              <a:rPr lang="en-US" sz="1100">
                <a:latin typeface="Century Gothic" panose="020B0502020202020204" pitchFamily="34" charset="0"/>
                <a:ea typeface="Times New Roman" panose="02020603050405020304" pitchFamily="18" charset="0"/>
              </a:rPr>
              <a:t>Finance					Gamers				Graphic Design				</a:t>
            </a:r>
          </a:p>
          <a:p>
            <a:pPr marL="936000" lvl="3" indent="0">
              <a:spcBef>
                <a:spcPts val="0"/>
              </a:spcBef>
              <a:spcAft>
                <a:spcPts val="0"/>
              </a:spcAft>
              <a:buNone/>
            </a:pPr>
            <a:r>
              <a:rPr lang="en-US" sz="1100">
                <a:latin typeface="Century Gothic" panose="020B0502020202020204" pitchFamily="34" charset="0"/>
                <a:ea typeface="Times New Roman" panose="02020603050405020304" pitchFamily="18" charset="0"/>
              </a:rPr>
              <a:t>Programmers				Public Speaking			Videography	</a:t>
            </a:r>
          </a:p>
          <a:p>
            <a:pPr marL="936000" lvl="3" indent="0">
              <a:spcBef>
                <a:spcPts val="0"/>
              </a:spcBef>
              <a:spcAft>
                <a:spcPts val="0"/>
              </a:spcAft>
              <a:buNone/>
            </a:pPr>
            <a:r>
              <a:rPr lang="en-US" sz="1100">
                <a:latin typeface="Century Gothic" panose="020B0502020202020204" pitchFamily="34" charset="0"/>
                <a:ea typeface="Times New Roman" panose="02020603050405020304" pitchFamily="18" charset="0"/>
              </a:rPr>
              <a:t>Writers</a:t>
            </a:r>
          </a:p>
        </p:txBody>
      </p:sp>
      <p:sp>
        <p:nvSpPr>
          <p:cNvPr id="4" name="Rectangle 3">
            <a:extLst>
              <a:ext uri="{FF2B5EF4-FFF2-40B4-BE49-F238E27FC236}">
                <a16:creationId xmlns:a16="http://schemas.microsoft.com/office/drawing/2014/main" id="{1AA223F1-6BF5-2A14-0B3B-3480375A919E}"/>
              </a:ext>
            </a:extLst>
          </p:cNvPr>
          <p:cNvSpPr/>
          <p:nvPr/>
        </p:nvSpPr>
        <p:spPr>
          <a:xfrm>
            <a:off x="10903411" y="5341617"/>
            <a:ext cx="914400" cy="1143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descr="A person wearing glasses and a pink jacket&#10;&#10;Description automatically generated with medium confidence">
            <a:extLst>
              <a:ext uri="{FF2B5EF4-FFF2-40B4-BE49-F238E27FC236}">
                <a16:creationId xmlns:a16="http://schemas.microsoft.com/office/drawing/2014/main" id="{F430FB87-EDC4-F881-B58E-E69B8BF51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03411" y="5328674"/>
            <a:ext cx="914400" cy="1140371"/>
          </a:xfrm>
          <a:prstGeom prst="rect">
            <a:avLst/>
          </a:prstGeom>
          <a:ln w="25400">
            <a:solidFill>
              <a:schemeClr val="accent1"/>
            </a:solidFill>
          </a:ln>
        </p:spPr>
      </p:pic>
      <p:pic>
        <p:nvPicPr>
          <p:cNvPr id="15" name="Picture 14" descr="A person wearing glasses and smiling&#10;&#10;Description automatically generated with low confidence">
            <a:extLst>
              <a:ext uri="{FF2B5EF4-FFF2-40B4-BE49-F238E27FC236}">
                <a16:creationId xmlns:a16="http://schemas.microsoft.com/office/drawing/2014/main" id="{E173CC3A-5631-514D-9A6E-546830DD3B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11971" y="5309259"/>
            <a:ext cx="1097280" cy="1166257"/>
          </a:xfrm>
          <a:prstGeom prst="rect">
            <a:avLst/>
          </a:prstGeom>
          <a:ln w="25400">
            <a:solidFill>
              <a:schemeClr val="tx1"/>
            </a:solidFill>
          </a:ln>
        </p:spPr>
      </p:pic>
      <p:sp>
        <p:nvSpPr>
          <p:cNvPr id="7" name="TextBox 6">
            <a:extLst>
              <a:ext uri="{FF2B5EF4-FFF2-40B4-BE49-F238E27FC236}">
                <a16:creationId xmlns:a16="http://schemas.microsoft.com/office/drawing/2014/main" id="{A3888077-FFC3-F008-C3FD-D3AAF3700794}"/>
              </a:ext>
            </a:extLst>
          </p:cNvPr>
          <p:cNvSpPr txBox="1"/>
          <p:nvPr/>
        </p:nvSpPr>
        <p:spPr>
          <a:xfrm>
            <a:off x="10587158" y="6445775"/>
            <a:ext cx="1554480" cy="461665"/>
          </a:xfrm>
          <a:prstGeom prst="rect">
            <a:avLst/>
          </a:prstGeom>
          <a:noFill/>
          <a:ln>
            <a:noFill/>
          </a:ln>
        </p:spPr>
        <p:txBody>
          <a:bodyPr wrap="square" rtlCol="0">
            <a:spAutoFit/>
          </a:bodyPr>
          <a:lstStyle/>
          <a:p>
            <a:pPr algn="ctr"/>
            <a:r>
              <a:rPr lang="en-US" sz="1200"/>
              <a:t>Tasha Johnson</a:t>
            </a:r>
          </a:p>
          <a:p>
            <a:pPr algn="ctr"/>
            <a:r>
              <a:rPr lang="en-US" sz="1200"/>
              <a:t>City of Durham</a:t>
            </a:r>
          </a:p>
        </p:txBody>
      </p:sp>
      <p:sp>
        <p:nvSpPr>
          <p:cNvPr id="5" name="Slide Number Placeholder 4">
            <a:extLst>
              <a:ext uri="{FF2B5EF4-FFF2-40B4-BE49-F238E27FC236}">
                <a16:creationId xmlns:a16="http://schemas.microsoft.com/office/drawing/2014/main" id="{A715DC81-1866-82C1-8814-D5D13442EC65}"/>
              </a:ext>
            </a:extLst>
          </p:cNvPr>
          <p:cNvSpPr>
            <a:spLocks noGrp="1"/>
          </p:cNvSpPr>
          <p:nvPr>
            <p:ph type="sldNum" sz="quarter" idx="12"/>
          </p:nvPr>
        </p:nvSpPr>
        <p:spPr/>
        <p:txBody>
          <a:bodyPr/>
          <a:lstStyle/>
          <a:p>
            <a:fld id="{D57F1E4F-1CFF-5643-939E-217C01CDF565}" type="slidenum">
              <a:rPr lang="en-US" smtClean="0"/>
              <a:pPr/>
              <a:t>23</a:t>
            </a:fld>
            <a:endParaRPr lang="en-US"/>
          </a:p>
        </p:txBody>
      </p:sp>
      <p:pic>
        <p:nvPicPr>
          <p:cNvPr id="6" name="024_TJ_AW">
            <a:hlinkClick r:id="" action="ppaction://media"/>
            <a:extLst>
              <a:ext uri="{FF2B5EF4-FFF2-40B4-BE49-F238E27FC236}">
                <a16:creationId xmlns:a16="http://schemas.microsoft.com/office/drawing/2014/main" id="{9BECB985-97E5-A627-DAB6-0430D580DC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93238" y="5103813"/>
            <a:ext cx="609600" cy="609600"/>
          </a:xfrm>
          <a:prstGeom prst="rect">
            <a:avLst/>
          </a:prstGeom>
        </p:spPr>
      </p:pic>
      <p:grpSp>
        <p:nvGrpSpPr>
          <p:cNvPr id="8" name="Group 7">
            <a:extLst>
              <a:ext uri="{FF2B5EF4-FFF2-40B4-BE49-F238E27FC236}">
                <a16:creationId xmlns:a16="http://schemas.microsoft.com/office/drawing/2014/main" id="{FB351F38-64C3-C73F-F626-E420E3B0B5B6}"/>
              </a:ext>
            </a:extLst>
          </p:cNvPr>
          <p:cNvGrpSpPr/>
          <p:nvPr/>
        </p:nvGrpSpPr>
        <p:grpSpPr>
          <a:xfrm>
            <a:off x="9630165" y="5324731"/>
            <a:ext cx="914400" cy="1144314"/>
            <a:chOff x="10903411" y="5340303"/>
            <a:chExt cx="914400" cy="1144314"/>
          </a:xfrm>
        </p:grpSpPr>
        <p:pic>
          <p:nvPicPr>
            <p:cNvPr id="9" name="Picture 8" descr="A person with long hair smiling&#10;&#10;Description automatically generated with low confidence">
              <a:extLst>
                <a:ext uri="{FF2B5EF4-FFF2-40B4-BE49-F238E27FC236}">
                  <a16:creationId xmlns:a16="http://schemas.microsoft.com/office/drawing/2014/main" id="{01326497-CF85-C389-C137-3A5DA2EE776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10903411" y="5340303"/>
              <a:ext cx="914400" cy="1143000"/>
            </a:xfrm>
            <a:prstGeom prst="rect">
              <a:avLst/>
            </a:prstGeom>
          </p:spPr>
        </p:pic>
        <p:sp>
          <p:nvSpPr>
            <p:cNvPr id="11" name="Rectangle 10">
              <a:extLst>
                <a:ext uri="{FF2B5EF4-FFF2-40B4-BE49-F238E27FC236}">
                  <a16:creationId xmlns:a16="http://schemas.microsoft.com/office/drawing/2014/main" id="{CF3B462C-933B-9ED7-4B57-9E04F58378C3}"/>
                </a:ext>
              </a:extLst>
            </p:cNvPr>
            <p:cNvSpPr/>
            <p:nvPr/>
          </p:nvSpPr>
          <p:spPr>
            <a:xfrm>
              <a:off x="10903411" y="5341617"/>
              <a:ext cx="914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a:extLst>
              <a:ext uri="{FF2B5EF4-FFF2-40B4-BE49-F238E27FC236}">
                <a16:creationId xmlns:a16="http://schemas.microsoft.com/office/drawing/2014/main" id="{87FED457-78F2-709F-2159-5F0E1CF6890D}"/>
              </a:ext>
            </a:extLst>
          </p:cNvPr>
          <p:cNvSpPr txBox="1"/>
          <p:nvPr/>
        </p:nvSpPr>
        <p:spPr>
          <a:xfrm>
            <a:off x="9313912" y="6430204"/>
            <a:ext cx="1554480" cy="461665"/>
          </a:xfrm>
          <a:prstGeom prst="rect">
            <a:avLst/>
          </a:prstGeom>
          <a:noFill/>
          <a:ln>
            <a:noFill/>
          </a:ln>
        </p:spPr>
        <p:txBody>
          <a:bodyPr wrap="square" rtlCol="0">
            <a:spAutoFit/>
          </a:bodyPr>
          <a:lstStyle/>
          <a:p>
            <a:pPr algn="ctr"/>
            <a:r>
              <a:rPr lang="en-US" sz="1200"/>
              <a:t>Allison Wilson</a:t>
            </a:r>
          </a:p>
          <a:p>
            <a:pPr algn="ctr"/>
            <a:r>
              <a:rPr lang="en-US" sz="1200"/>
              <a:t>ESP Associates, Inc.</a:t>
            </a:r>
          </a:p>
        </p:txBody>
      </p:sp>
    </p:spTree>
    <p:extLst>
      <p:ext uri="{BB962C8B-B14F-4D97-AF65-F5344CB8AC3E}">
        <p14:creationId xmlns:p14="http://schemas.microsoft.com/office/powerpoint/2010/main" val="4124476727"/>
      </p:ext>
    </p:extLst>
  </p:cSld>
  <p:clrMapOvr>
    <a:masterClrMapping/>
  </p:clrMapOvr>
  <mc:AlternateContent xmlns:mc="http://schemas.openxmlformats.org/markup-compatibility/2006" xmlns:p14="http://schemas.microsoft.com/office/powerpoint/2010/main">
    <mc:Choice Requires="p14">
      <p:transition spd="slow" p14:dur="2000" advTm="121000"/>
    </mc:Choice>
    <mc:Fallback xmlns="">
      <p:transition spd="slow" advTm="1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glasses and a beard&#10;&#10;Description automatically generated with low confidence">
            <a:extLst>
              <a:ext uri="{FF2B5EF4-FFF2-40B4-BE49-F238E27FC236}">
                <a16:creationId xmlns:a16="http://schemas.microsoft.com/office/drawing/2014/main" id="{404014B5-6BB7-0171-14EC-DB039005FA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03411" y="5341617"/>
            <a:ext cx="914400" cy="1143000"/>
          </a:xfrm>
          <a:prstGeom prst="rect">
            <a:avLst/>
          </a:prstGeom>
          <a:ln w="19050">
            <a:solidFill>
              <a:schemeClr val="tx1"/>
            </a:solidFill>
          </a:ln>
        </p:spPr>
      </p:pic>
      <p:sp>
        <p:nvSpPr>
          <p:cNvPr id="2" name="Title 1">
            <a:extLst>
              <a:ext uri="{FF2B5EF4-FFF2-40B4-BE49-F238E27FC236}">
                <a16:creationId xmlns:a16="http://schemas.microsoft.com/office/drawing/2014/main" id="{3CE03715-522A-3519-FE6B-5F51A9DC3299}"/>
              </a:ext>
            </a:extLst>
          </p:cNvPr>
          <p:cNvSpPr>
            <a:spLocks noGrp="1"/>
          </p:cNvSpPr>
          <p:nvPr>
            <p:ph type="title"/>
          </p:nvPr>
        </p:nvSpPr>
        <p:spPr/>
        <p:txBody>
          <a:bodyPr>
            <a:normAutofit/>
          </a:bodyPr>
          <a:lstStyle/>
          <a:p>
            <a:r>
              <a:rPr lang="en-US" sz="3300"/>
              <a:t>My engineering story…my way…</a:t>
            </a:r>
            <a:endParaRPr lang="en-US" sz="1800"/>
          </a:p>
        </p:txBody>
      </p:sp>
      <p:pic>
        <p:nvPicPr>
          <p:cNvPr id="1028" name="Picture 4" descr="UCF's wearing SPACE uniforms again, this time with CITRONAUT - SBNation.com">
            <a:extLst>
              <a:ext uri="{FF2B5EF4-FFF2-40B4-BE49-F238E27FC236}">
                <a16:creationId xmlns:a16="http://schemas.microsoft.com/office/drawing/2014/main" id="{DFCB8F83-4BBB-8900-99DB-EA8AB8F3A4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2510" y="2631862"/>
            <a:ext cx="2152690" cy="2989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iversity of Central Florida - Wikipedia">
            <a:extLst>
              <a:ext uri="{FF2B5EF4-FFF2-40B4-BE49-F238E27FC236}">
                <a16:creationId xmlns:a16="http://schemas.microsoft.com/office/drawing/2014/main" id="{9B549B3F-B0ED-7E36-6F46-BDF474049C0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7647" y="1983738"/>
            <a:ext cx="1479884" cy="1479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tanding in a grassy area&#10;&#10;Description automatically generated with low confidence">
            <a:extLst>
              <a:ext uri="{FF2B5EF4-FFF2-40B4-BE49-F238E27FC236}">
                <a16:creationId xmlns:a16="http://schemas.microsoft.com/office/drawing/2014/main" id="{224348DF-F692-E3D9-0901-FEEF243D45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506455" y="3050440"/>
            <a:ext cx="3920653" cy="2152690"/>
          </a:xfrm>
          <a:prstGeom prst="rect">
            <a:avLst/>
          </a:prstGeom>
        </p:spPr>
      </p:pic>
      <p:pic>
        <p:nvPicPr>
          <p:cNvPr id="13" name="Picture 12">
            <a:extLst>
              <a:ext uri="{FF2B5EF4-FFF2-40B4-BE49-F238E27FC236}">
                <a16:creationId xmlns:a16="http://schemas.microsoft.com/office/drawing/2014/main" id="{25DC60F7-AD9E-93E6-32AE-F0D1C33FAD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18833" y="2128054"/>
            <a:ext cx="3406368" cy="2601891"/>
          </a:xfrm>
          <a:prstGeom prst="rect">
            <a:avLst/>
          </a:prstGeom>
        </p:spPr>
      </p:pic>
      <p:pic>
        <p:nvPicPr>
          <p:cNvPr id="1030" name="Picture 6" descr="Debris clean-up of Kalamazoo costs city about $500,000 | WWMT">
            <a:extLst>
              <a:ext uri="{FF2B5EF4-FFF2-40B4-BE49-F238E27FC236}">
                <a16:creationId xmlns:a16="http://schemas.microsoft.com/office/drawing/2014/main" id="{30DC4394-C58D-CC27-5072-0FC2D26B0AA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207768" y="4126785"/>
            <a:ext cx="2688929" cy="1748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857CE3-DCC8-066C-FD02-7DC3E932834A}"/>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Steve Frey</a:t>
            </a:r>
          </a:p>
          <a:p>
            <a:pPr algn="ctr"/>
            <a:r>
              <a:rPr lang="en-US" sz="1200"/>
              <a:t>Town of Mint Hill</a:t>
            </a:r>
          </a:p>
        </p:txBody>
      </p:sp>
      <p:sp>
        <p:nvSpPr>
          <p:cNvPr id="3" name="Slide Number Placeholder 2">
            <a:extLst>
              <a:ext uri="{FF2B5EF4-FFF2-40B4-BE49-F238E27FC236}">
                <a16:creationId xmlns:a16="http://schemas.microsoft.com/office/drawing/2014/main" id="{9F5CBA4D-49EB-E69A-E608-8CBAB37A45B3}"/>
              </a:ext>
            </a:extLst>
          </p:cNvPr>
          <p:cNvSpPr>
            <a:spLocks noGrp="1"/>
          </p:cNvSpPr>
          <p:nvPr>
            <p:ph type="sldNum" sz="quarter" idx="12"/>
          </p:nvPr>
        </p:nvSpPr>
        <p:spPr/>
        <p:txBody>
          <a:bodyPr/>
          <a:lstStyle/>
          <a:p>
            <a:fld id="{D57F1E4F-1CFF-5643-939E-217C01CDF565}" type="slidenum">
              <a:rPr lang="en-US" smtClean="0"/>
              <a:pPr/>
              <a:t>24</a:t>
            </a:fld>
            <a:endParaRPr lang="en-US"/>
          </a:p>
        </p:txBody>
      </p:sp>
      <p:pic>
        <p:nvPicPr>
          <p:cNvPr id="6" name="025_SF">
            <a:hlinkClick r:id="" action="ppaction://media"/>
            <a:extLst>
              <a:ext uri="{FF2B5EF4-FFF2-40B4-BE49-F238E27FC236}">
                <a16:creationId xmlns:a16="http://schemas.microsoft.com/office/drawing/2014/main" id="{81B5D9F4-4112-9187-7F35-0CC4035888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77558" y="5834104"/>
            <a:ext cx="609600" cy="609600"/>
          </a:xfrm>
          <a:prstGeom prst="rect">
            <a:avLst/>
          </a:prstGeom>
        </p:spPr>
      </p:pic>
    </p:spTree>
    <p:extLst>
      <p:ext uri="{BB962C8B-B14F-4D97-AF65-F5344CB8AC3E}">
        <p14:creationId xmlns:p14="http://schemas.microsoft.com/office/powerpoint/2010/main" val="3891913857"/>
      </p:ext>
    </p:extLst>
  </p:cSld>
  <p:clrMapOvr>
    <a:masterClrMapping/>
  </p:clrMapOvr>
  <mc:AlternateContent xmlns:mc="http://schemas.openxmlformats.org/markup-compatibility/2006" xmlns:p14="http://schemas.microsoft.com/office/powerpoint/2010/main">
    <mc:Choice Requires="p14">
      <p:transition spd="slow" p14:dur="2000" advTm="71000"/>
    </mc:Choice>
    <mc:Fallback xmlns="">
      <p:transition spd="slow"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6CD1-2C59-0E54-461D-E48691C4310B}"/>
              </a:ext>
            </a:extLst>
          </p:cNvPr>
          <p:cNvSpPr>
            <a:spLocks noGrp="1"/>
          </p:cNvSpPr>
          <p:nvPr>
            <p:ph type="title"/>
          </p:nvPr>
        </p:nvSpPr>
        <p:spPr/>
        <p:txBody>
          <a:bodyPr>
            <a:normAutofit/>
          </a:bodyPr>
          <a:lstStyle/>
          <a:p>
            <a:r>
              <a:rPr lang="en-US" sz="4800"/>
              <a:t>Recruitment</a:t>
            </a:r>
          </a:p>
        </p:txBody>
      </p:sp>
      <p:sp>
        <p:nvSpPr>
          <p:cNvPr id="6" name="TextBox 5">
            <a:extLst>
              <a:ext uri="{FF2B5EF4-FFF2-40B4-BE49-F238E27FC236}">
                <a16:creationId xmlns:a16="http://schemas.microsoft.com/office/drawing/2014/main" id="{1AED349B-4CA8-E756-0957-3465DEFC9260}"/>
              </a:ext>
            </a:extLst>
          </p:cNvPr>
          <p:cNvSpPr txBox="1"/>
          <p:nvPr/>
        </p:nvSpPr>
        <p:spPr>
          <a:xfrm>
            <a:off x="1933074" y="2160443"/>
            <a:ext cx="4323347" cy="646331"/>
          </a:xfrm>
          <a:prstGeom prst="rect">
            <a:avLst/>
          </a:prstGeom>
          <a:noFill/>
        </p:spPr>
        <p:txBody>
          <a:bodyPr wrap="square" rtlCol="0">
            <a:spAutoFit/>
          </a:bodyPr>
          <a:lstStyle/>
          <a:p>
            <a:r>
              <a:rPr lang="en-US"/>
              <a:t>Starting salaries within 90-95% of equivalent private sector jobs</a:t>
            </a:r>
          </a:p>
        </p:txBody>
      </p:sp>
      <p:pic>
        <p:nvPicPr>
          <p:cNvPr id="2050" name="Picture 2">
            <a:extLst>
              <a:ext uri="{FF2B5EF4-FFF2-40B4-BE49-F238E27FC236}">
                <a16:creationId xmlns:a16="http://schemas.microsoft.com/office/drawing/2014/main" id="{4A776BE7-0206-B49D-7ECB-FC88012360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5098" y="2154620"/>
            <a:ext cx="657976" cy="6579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3624D1-02FC-D359-8C57-A20FA2B11F4B}"/>
              </a:ext>
            </a:extLst>
          </p:cNvPr>
          <p:cNvSpPr txBox="1"/>
          <p:nvPr/>
        </p:nvSpPr>
        <p:spPr>
          <a:xfrm>
            <a:off x="3537283" y="3235203"/>
            <a:ext cx="4323347" cy="369332"/>
          </a:xfrm>
          <a:prstGeom prst="rect">
            <a:avLst/>
          </a:prstGeom>
          <a:noFill/>
        </p:spPr>
        <p:txBody>
          <a:bodyPr wrap="square" rtlCol="0">
            <a:spAutoFit/>
          </a:bodyPr>
          <a:lstStyle/>
          <a:p>
            <a:r>
              <a:rPr lang="en-US"/>
              <a:t>Incentivized starting salaries +5-10%</a:t>
            </a:r>
          </a:p>
        </p:txBody>
      </p:sp>
      <p:grpSp>
        <p:nvGrpSpPr>
          <p:cNvPr id="10" name="Group 9">
            <a:extLst>
              <a:ext uri="{FF2B5EF4-FFF2-40B4-BE49-F238E27FC236}">
                <a16:creationId xmlns:a16="http://schemas.microsoft.com/office/drawing/2014/main" id="{5EA40F37-2406-EEA1-AC72-CA9033DF2104}"/>
              </a:ext>
            </a:extLst>
          </p:cNvPr>
          <p:cNvGrpSpPr/>
          <p:nvPr/>
        </p:nvGrpSpPr>
        <p:grpSpPr>
          <a:xfrm>
            <a:off x="2542672" y="3033233"/>
            <a:ext cx="994611" cy="646332"/>
            <a:chOff x="1138865" y="3111919"/>
            <a:chExt cx="1155156" cy="657976"/>
          </a:xfrm>
        </p:grpSpPr>
        <p:sp>
          <p:nvSpPr>
            <p:cNvPr id="9" name="Arrow: Up 8">
              <a:extLst>
                <a:ext uri="{FF2B5EF4-FFF2-40B4-BE49-F238E27FC236}">
                  <a16:creationId xmlns:a16="http://schemas.microsoft.com/office/drawing/2014/main" id="{7433D8FE-147C-9BB8-07E9-C2365B6AE6F5}"/>
                </a:ext>
              </a:extLst>
            </p:cNvPr>
            <p:cNvSpPr/>
            <p:nvPr/>
          </p:nvSpPr>
          <p:spPr>
            <a:xfrm>
              <a:off x="1138865" y="3111919"/>
              <a:ext cx="1155156" cy="657976"/>
            </a:xfrm>
            <a:prstGeom prst="upArrow">
              <a:avLst>
                <a:gd name="adj1" fmla="val 68053"/>
                <a:gd name="adj2" fmla="val 50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2676FC-046A-6321-A678-4096D64B370B}"/>
                </a:ext>
              </a:extLst>
            </p:cNvPr>
            <p:cNvSpPr/>
            <p:nvPr/>
          </p:nvSpPr>
          <p:spPr>
            <a:xfrm>
              <a:off x="1338732" y="3317528"/>
              <a:ext cx="736789" cy="375986"/>
            </a:xfrm>
            <a:prstGeom prst="rect">
              <a:avLst/>
            </a:prstGeom>
            <a:noFill/>
          </p:spPr>
          <p:txBody>
            <a:bodyPr wrap="square" lIns="91440" tIns="45720" rIns="91440" bIns="45720">
              <a:spAutoFit/>
            </a:bodyPr>
            <a:lstStyle/>
            <a:p>
              <a:pPr algn="ctr"/>
              <a:r>
                <a:rPr lang="en-US" b="0" cap="none" spc="0">
                  <a:ln w="0"/>
                  <a:solidFill>
                    <a:schemeClr val="bg1"/>
                  </a:solidFill>
                  <a:effectLst>
                    <a:outerShdw blurRad="38100" dist="19050" dir="2700000" algn="tl" rotWithShape="0">
                      <a:schemeClr val="dk1">
                        <a:alpha val="40000"/>
                      </a:schemeClr>
                    </a:outerShdw>
                  </a:effectLst>
                </a:rPr>
                <a:t>10%</a:t>
              </a:r>
            </a:p>
          </p:txBody>
        </p:sp>
      </p:grpSp>
      <p:sp>
        <p:nvSpPr>
          <p:cNvPr id="11" name="TextBox 10">
            <a:extLst>
              <a:ext uri="{FF2B5EF4-FFF2-40B4-BE49-F238E27FC236}">
                <a16:creationId xmlns:a16="http://schemas.microsoft.com/office/drawing/2014/main" id="{3B209D8B-0A31-AFF5-162D-0E676C58514B}"/>
              </a:ext>
            </a:extLst>
          </p:cNvPr>
          <p:cNvSpPr txBox="1"/>
          <p:nvPr/>
        </p:nvSpPr>
        <p:spPr>
          <a:xfrm>
            <a:off x="5197642" y="4203052"/>
            <a:ext cx="4323347" cy="369332"/>
          </a:xfrm>
          <a:prstGeom prst="rect">
            <a:avLst/>
          </a:prstGeom>
          <a:noFill/>
        </p:spPr>
        <p:txBody>
          <a:bodyPr wrap="square" rtlCol="0">
            <a:spAutoFit/>
          </a:bodyPr>
          <a:lstStyle/>
          <a:p>
            <a:r>
              <a:rPr lang="en-US"/>
              <a:t>$3,000-$5,000 hiring bonuses</a:t>
            </a:r>
          </a:p>
        </p:txBody>
      </p:sp>
      <p:sp>
        <p:nvSpPr>
          <p:cNvPr id="13" name="TextBox 12">
            <a:extLst>
              <a:ext uri="{FF2B5EF4-FFF2-40B4-BE49-F238E27FC236}">
                <a16:creationId xmlns:a16="http://schemas.microsoft.com/office/drawing/2014/main" id="{103E4BF1-18B7-9356-1298-28E8D993A58C}"/>
              </a:ext>
            </a:extLst>
          </p:cNvPr>
          <p:cNvSpPr txBox="1"/>
          <p:nvPr/>
        </p:nvSpPr>
        <p:spPr>
          <a:xfrm rot="19946452">
            <a:off x="4063599" y="4203051"/>
            <a:ext cx="994611" cy="369332"/>
          </a:xfrm>
          <a:prstGeom prst="rect">
            <a:avLst/>
          </a:prstGeom>
          <a:noFill/>
          <a:ln w="38100">
            <a:solidFill>
              <a:schemeClr val="accent6">
                <a:lumMod val="75000"/>
              </a:schemeClr>
            </a:solidFill>
          </a:ln>
        </p:spPr>
        <p:txBody>
          <a:bodyPr wrap="square" rtlCol="0">
            <a:spAutoFit/>
          </a:bodyPr>
          <a:lstStyle/>
          <a:p>
            <a:r>
              <a:rPr lang="en-US" b="1">
                <a:solidFill>
                  <a:schemeClr val="accent6">
                    <a:lumMod val="75000"/>
                  </a:schemeClr>
                </a:solidFill>
                <a:latin typeface="Baskerville Old Face" panose="02020602080505020303" pitchFamily="18" charset="0"/>
              </a:rPr>
              <a:t>BONUS</a:t>
            </a:r>
          </a:p>
        </p:txBody>
      </p:sp>
      <p:sp>
        <p:nvSpPr>
          <p:cNvPr id="14" name="TextBox 13">
            <a:extLst>
              <a:ext uri="{FF2B5EF4-FFF2-40B4-BE49-F238E27FC236}">
                <a16:creationId xmlns:a16="http://schemas.microsoft.com/office/drawing/2014/main" id="{7A366854-2082-269A-03EC-93FFE2DC4ED8}"/>
              </a:ext>
            </a:extLst>
          </p:cNvPr>
          <p:cNvSpPr txBox="1"/>
          <p:nvPr/>
        </p:nvSpPr>
        <p:spPr>
          <a:xfrm>
            <a:off x="7584404" y="5224615"/>
            <a:ext cx="4323347" cy="369332"/>
          </a:xfrm>
          <a:prstGeom prst="rect">
            <a:avLst/>
          </a:prstGeom>
          <a:noFill/>
        </p:spPr>
        <p:txBody>
          <a:bodyPr wrap="square" rtlCol="0">
            <a:spAutoFit/>
          </a:bodyPr>
          <a:lstStyle/>
          <a:p>
            <a:r>
              <a:rPr lang="en-US"/>
              <a:t>Relocation assistance</a:t>
            </a:r>
          </a:p>
        </p:txBody>
      </p:sp>
      <p:pic>
        <p:nvPicPr>
          <p:cNvPr id="16" name="Picture 15" descr="A picture containing vehicle, wheel, sketch, design&#10;&#10;Description automatically generated">
            <a:extLst>
              <a:ext uri="{FF2B5EF4-FFF2-40B4-BE49-F238E27FC236}">
                <a16:creationId xmlns:a16="http://schemas.microsoft.com/office/drawing/2014/main" id="{2EF23B1B-A90D-D961-3F4F-941C9DD36E1C}"/>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56421" y="5123782"/>
            <a:ext cx="1220062" cy="570998"/>
          </a:xfrm>
          <a:prstGeom prst="rect">
            <a:avLst/>
          </a:prstGeom>
        </p:spPr>
      </p:pic>
      <p:sp>
        <p:nvSpPr>
          <p:cNvPr id="4" name="TextBox 3">
            <a:extLst>
              <a:ext uri="{FF2B5EF4-FFF2-40B4-BE49-F238E27FC236}">
                <a16:creationId xmlns:a16="http://schemas.microsoft.com/office/drawing/2014/main" id="{D16DFFDC-2745-7CA7-648D-E8855EB152F0}"/>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Steve Frey</a:t>
            </a:r>
          </a:p>
          <a:p>
            <a:pPr algn="ctr"/>
            <a:r>
              <a:rPr lang="en-US" sz="1200"/>
              <a:t>Town of Mint Hill</a:t>
            </a:r>
          </a:p>
        </p:txBody>
      </p:sp>
      <p:pic>
        <p:nvPicPr>
          <p:cNvPr id="5" name="Picture 4" descr="A person with glasses and a beard&#10;&#10;Description automatically generated with low confidence">
            <a:extLst>
              <a:ext uri="{FF2B5EF4-FFF2-40B4-BE49-F238E27FC236}">
                <a16:creationId xmlns:a16="http://schemas.microsoft.com/office/drawing/2014/main" id="{9A439A4D-FD3C-061C-15E3-88E6FA185F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03411" y="5341617"/>
            <a:ext cx="914400" cy="1143000"/>
          </a:xfrm>
          <a:prstGeom prst="rect">
            <a:avLst/>
          </a:prstGeom>
          <a:ln w="19050">
            <a:solidFill>
              <a:schemeClr val="tx1"/>
            </a:solidFill>
          </a:ln>
        </p:spPr>
      </p:pic>
      <p:sp>
        <p:nvSpPr>
          <p:cNvPr id="3" name="Slide Number Placeholder 2">
            <a:extLst>
              <a:ext uri="{FF2B5EF4-FFF2-40B4-BE49-F238E27FC236}">
                <a16:creationId xmlns:a16="http://schemas.microsoft.com/office/drawing/2014/main" id="{6FFEE995-497D-8941-9DE5-53DF24DC6906}"/>
              </a:ext>
            </a:extLst>
          </p:cNvPr>
          <p:cNvSpPr>
            <a:spLocks noGrp="1"/>
          </p:cNvSpPr>
          <p:nvPr>
            <p:ph type="sldNum" sz="quarter" idx="12"/>
          </p:nvPr>
        </p:nvSpPr>
        <p:spPr/>
        <p:txBody>
          <a:bodyPr/>
          <a:lstStyle/>
          <a:p>
            <a:fld id="{D57F1E4F-1CFF-5643-939E-217C01CDF565}" type="slidenum">
              <a:rPr lang="en-US" smtClean="0"/>
              <a:pPr/>
              <a:t>25</a:t>
            </a:fld>
            <a:endParaRPr lang="en-US"/>
          </a:p>
        </p:txBody>
      </p:sp>
      <p:pic>
        <p:nvPicPr>
          <p:cNvPr id="12" name="026_SF">
            <a:hlinkClick r:id="" action="ppaction://media"/>
            <a:extLst>
              <a:ext uri="{FF2B5EF4-FFF2-40B4-BE49-F238E27FC236}">
                <a16:creationId xmlns:a16="http://schemas.microsoft.com/office/drawing/2014/main" id="{6098739C-D5E7-B92B-E8BD-BE8BFC5E79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1025" y="4179888"/>
            <a:ext cx="609600" cy="609600"/>
          </a:xfrm>
          <a:prstGeom prst="rect">
            <a:avLst/>
          </a:prstGeom>
        </p:spPr>
      </p:pic>
    </p:spTree>
    <p:extLst>
      <p:ext uri="{BB962C8B-B14F-4D97-AF65-F5344CB8AC3E}">
        <p14:creationId xmlns:p14="http://schemas.microsoft.com/office/powerpoint/2010/main" val="2892178269"/>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6CD1-2C59-0E54-461D-E48691C4310B}"/>
              </a:ext>
            </a:extLst>
          </p:cNvPr>
          <p:cNvSpPr>
            <a:spLocks noGrp="1"/>
          </p:cNvSpPr>
          <p:nvPr>
            <p:ph type="title"/>
          </p:nvPr>
        </p:nvSpPr>
        <p:spPr/>
        <p:txBody>
          <a:bodyPr>
            <a:normAutofit/>
          </a:bodyPr>
          <a:lstStyle/>
          <a:p>
            <a:r>
              <a:rPr lang="en-US" sz="4800"/>
              <a:t>Retention</a:t>
            </a:r>
          </a:p>
        </p:txBody>
      </p:sp>
      <p:sp>
        <p:nvSpPr>
          <p:cNvPr id="6" name="TextBox 5">
            <a:extLst>
              <a:ext uri="{FF2B5EF4-FFF2-40B4-BE49-F238E27FC236}">
                <a16:creationId xmlns:a16="http://schemas.microsoft.com/office/drawing/2014/main" id="{1AED349B-4CA8-E756-0957-3465DEFC9260}"/>
              </a:ext>
            </a:extLst>
          </p:cNvPr>
          <p:cNvSpPr txBox="1"/>
          <p:nvPr/>
        </p:nvSpPr>
        <p:spPr>
          <a:xfrm>
            <a:off x="1933074" y="2160443"/>
            <a:ext cx="4323347" cy="369332"/>
          </a:xfrm>
          <a:prstGeom prst="rect">
            <a:avLst/>
          </a:prstGeom>
          <a:noFill/>
        </p:spPr>
        <p:txBody>
          <a:bodyPr wrap="square" rtlCol="0">
            <a:spAutoFit/>
          </a:bodyPr>
          <a:lstStyle/>
          <a:p>
            <a:r>
              <a:rPr lang="en-US"/>
              <a:t>Longevity bonuses</a:t>
            </a:r>
          </a:p>
        </p:txBody>
      </p:sp>
      <p:sp>
        <p:nvSpPr>
          <p:cNvPr id="7" name="TextBox 6">
            <a:extLst>
              <a:ext uri="{FF2B5EF4-FFF2-40B4-BE49-F238E27FC236}">
                <a16:creationId xmlns:a16="http://schemas.microsoft.com/office/drawing/2014/main" id="{A63624D1-02FC-D359-8C57-A20FA2B11F4B}"/>
              </a:ext>
            </a:extLst>
          </p:cNvPr>
          <p:cNvSpPr txBox="1"/>
          <p:nvPr/>
        </p:nvSpPr>
        <p:spPr>
          <a:xfrm>
            <a:off x="3537283" y="3235203"/>
            <a:ext cx="4924928" cy="369332"/>
          </a:xfrm>
          <a:prstGeom prst="rect">
            <a:avLst/>
          </a:prstGeom>
          <a:noFill/>
        </p:spPr>
        <p:txBody>
          <a:bodyPr wrap="square" rtlCol="0">
            <a:spAutoFit/>
          </a:bodyPr>
          <a:lstStyle/>
          <a:p>
            <a:r>
              <a:rPr lang="en-US"/>
              <a:t>Pay increases for higher education/training +5-10%</a:t>
            </a:r>
          </a:p>
        </p:txBody>
      </p:sp>
      <p:sp>
        <p:nvSpPr>
          <p:cNvPr id="11" name="TextBox 10">
            <a:extLst>
              <a:ext uri="{FF2B5EF4-FFF2-40B4-BE49-F238E27FC236}">
                <a16:creationId xmlns:a16="http://schemas.microsoft.com/office/drawing/2014/main" id="{3B209D8B-0A31-AFF5-162D-0E676C58514B}"/>
              </a:ext>
            </a:extLst>
          </p:cNvPr>
          <p:cNvSpPr txBox="1"/>
          <p:nvPr/>
        </p:nvSpPr>
        <p:spPr>
          <a:xfrm>
            <a:off x="5197642" y="4203052"/>
            <a:ext cx="4323347" cy="369332"/>
          </a:xfrm>
          <a:prstGeom prst="rect">
            <a:avLst/>
          </a:prstGeom>
          <a:noFill/>
        </p:spPr>
        <p:txBody>
          <a:bodyPr wrap="square" rtlCol="0">
            <a:spAutoFit/>
          </a:bodyPr>
          <a:lstStyle/>
          <a:p>
            <a:r>
              <a:rPr lang="en-US"/>
              <a:t>Market rate adjustments</a:t>
            </a:r>
          </a:p>
        </p:txBody>
      </p:sp>
      <p:sp>
        <p:nvSpPr>
          <p:cNvPr id="14" name="TextBox 13">
            <a:extLst>
              <a:ext uri="{FF2B5EF4-FFF2-40B4-BE49-F238E27FC236}">
                <a16:creationId xmlns:a16="http://schemas.microsoft.com/office/drawing/2014/main" id="{7A366854-2082-269A-03EC-93FFE2DC4ED8}"/>
              </a:ext>
            </a:extLst>
          </p:cNvPr>
          <p:cNvSpPr txBox="1"/>
          <p:nvPr/>
        </p:nvSpPr>
        <p:spPr>
          <a:xfrm>
            <a:off x="7584404" y="5224615"/>
            <a:ext cx="4323347" cy="369332"/>
          </a:xfrm>
          <a:prstGeom prst="rect">
            <a:avLst/>
          </a:prstGeom>
          <a:noFill/>
        </p:spPr>
        <p:txBody>
          <a:bodyPr wrap="square" rtlCol="0">
            <a:spAutoFit/>
          </a:bodyPr>
          <a:lstStyle/>
          <a:p>
            <a:r>
              <a:rPr lang="en-US"/>
              <a:t>Meaningful recognition</a:t>
            </a:r>
          </a:p>
        </p:txBody>
      </p:sp>
      <p:pic>
        <p:nvPicPr>
          <p:cNvPr id="3074" name="Picture 2" descr="Download and share Calendar Icon Png Date - Events Icon White Png, Cartoon.  Seach more similar FREE transparent cliparts ,ca… | Kalender, Logo  aplikasi, Papan warna">
            <a:extLst>
              <a:ext uri="{FF2B5EF4-FFF2-40B4-BE49-F238E27FC236}">
                <a16:creationId xmlns:a16="http://schemas.microsoft.com/office/drawing/2014/main" id="{B0C89BAC-BA44-9A3E-0A89-51B3613F21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6148" y="1941524"/>
            <a:ext cx="722341" cy="807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41,500+ Graduation Cap Illustrations, Royalty-Free Vector Graphics &amp; Clip  Art - iStock | Graduation, Graduation cap icon, Graduation cap isolated">
            <a:extLst>
              <a:ext uri="{FF2B5EF4-FFF2-40B4-BE49-F238E27FC236}">
                <a16:creationId xmlns:a16="http://schemas.microsoft.com/office/drawing/2014/main" id="{BAB9B732-9466-5A60-69A3-EB0BF320BF92}"/>
              </a:ext>
            </a:extLst>
          </p:cNvPr>
          <p:cNvPicPr>
            <a:picLocks noChangeAspect="1" noChangeArrowheads="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2333652" y="3113497"/>
            <a:ext cx="1203631" cy="6310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854,008 Market Growth Images, Stock Photos &amp; Vectors | Shutterstock">
            <a:extLst>
              <a:ext uri="{FF2B5EF4-FFF2-40B4-BE49-F238E27FC236}">
                <a16:creationId xmlns:a16="http://schemas.microsoft.com/office/drawing/2014/main" id="{233E1D0D-7FC9-0B29-1FB2-D455E148453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94747" y="3911431"/>
            <a:ext cx="1122948" cy="9525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adline for Achievement Awards - May 15! - AMBUCS">
            <a:extLst>
              <a:ext uri="{FF2B5EF4-FFF2-40B4-BE49-F238E27FC236}">
                <a16:creationId xmlns:a16="http://schemas.microsoft.com/office/drawing/2014/main" id="{01B6FA72-AF76-1E34-9F3E-0DAD42571ED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92"/>
          <a:stretch/>
        </p:blipFill>
        <p:spPr bwMode="auto">
          <a:xfrm>
            <a:off x="6701614" y="5056603"/>
            <a:ext cx="882790" cy="7053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4157F2-A937-0B03-FC6E-2EDAC5FE1A78}"/>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Steve Frey</a:t>
            </a:r>
          </a:p>
          <a:p>
            <a:pPr algn="ctr"/>
            <a:r>
              <a:rPr lang="en-US" sz="1200"/>
              <a:t>Town of Mint Hill</a:t>
            </a:r>
          </a:p>
        </p:txBody>
      </p:sp>
      <p:pic>
        <p:nvPicPr>
          <p:cNvPr id="5" name="Picture 4" descr="A person with glasses and a beard&#10;&#10;Description automatically generated with low confidence">
            <a:extLst>
              <a:ext uri="{FF2B5EF4-FFF2-40B4-BE49-F238E27FC236}">
                <a16:creationId xmlns:a16="http://schemas.microsoft.com/office/drawing/2014/main" id="{2E425E93-3367-5471-6119-40EE99CC7E9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03411" y="5341617"/>
            <a:ext cx="914400" cy="1143000"/>
          </a:xfrm>
          <a:prstGeom prst="rect">
            <a:avLst/>
          </a:prstGeom>
          <a:ln w="19050">
            <a:solidFill>
              <a:schemeClr val="tx1"/>
            </a:solidFill>
          </a:ln>
        </p:spPr>
      </p:pic>
      <p:sp>
        <p:nvSpPr>
          <p:cNvPr id="3" name="Slide Number Placeholder 2">
            <a:extLst>
              <a:ext uri="{FF2B5EF4-FFF2-40B4-BE49-F238E27FC236}">
                <a16:creationId xmlns:a16="http://schemas.microsoft.com/office/drawing/2014/main" id="{B0FD9A20-F88A-B5B9-60C9-D674133871C4}"/>
              </a:ext>
            </a:extLst>
          </p:cNvPr>
          <p:cNvSpPr>
            <a:spLocks noGrp="1"/>
          </p:cNvSpPr>
          <p:nvPr>
            <p:ph type="sldNum" sz="quarter" idx="12"/>
          </p:nvPr>
        </p:nvSpPr>
        <p:spPr/>
        <p:txBody>
          <a:bodyPr/>
          <a:lstStyle/>
          <a:p>
            <a:fld id="{D57F1E4F-1CFF-5643-939E-217C01CDF565}" type="slidenum">
              <a:rPr lang="en-US" smtClean="0"/>
              <a:pPr/>
              <a:t>26</a:t>
            </a:fld>
            <a:endParaRPr lang="en-US"/>
          </a:p>
        </p:txBody>
      </p:sp>
      <p:pic>
        <p:nvPicPr>
          <p:cNvPr id="8" name="027_SF">
            <a:hlinkClick r:id="" action="ppaction://media"/>
            <a:extLst>
              <a:ext uri="{FF2B5EF4-FFF2-40B4-BE49-F238E27FC236}">
                <a16:creationId xmlns:a16="http://schemas.microsoft.com/office/drawing/2014/main" id="{20A1CAD8-96CB-FDF9-549B-A887AAE84B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47363" y="3633788"/>
            <a:ext cx="609600" cy="609600"/>
          </a:xfrm>
          <a:prstGeom prst="rect">
            <a:avLst/>
          </a:prstGeom>
        </p:spPr>
      </p:pic>
    </p:spTree>
    <p:extLst>
      <p:ext uri="{BB962C8B-B14F-4D97-AF65-F5344CB8AC3E}">
        <p14:creationId xmlns:p14="http://schemas.microsoft.com/office/powerpoint/2010/main" val="3394596407"/>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6CD1-2C59-0E54-461D-E48691C4310B}"/>
              </a:ext>
            </a:extLst>
          </p:cNvPr>
          <p:cNvSpPr>
            <a:spLocks noGrp="1"/>
          </p:cNvSpPr>
          <p:nvPr>
            <p:ph type="title"/>
          </p:nvPr>
        </p:nvSpPr>
        <p:spPr/>
        <p:txBody>
          <a:bodyPr>
            <a:normAutofit/>
          </a:bodyPr>
          <a:lstStyle/>
          <a:p>
            <a:r>
              <a:rPr lang="en-US" sz="4800"/>
              <a:t>Salaries</a:t>
            </a:r>
          </a:p>
        </p:txBody>
      </p:sp>
      <p:graphicFrame>
        <p:nvGraphicFramePr>
          <p:cNvPr id="3" name="Table 3">
            <a:extLst>
              <a:ext uri="{FF2B5EF4-FFF2-40B4-BE49-F238E27FC236}">
                <a16:creationId xmlns:a16="http://schemas.microsoft.com/office/drawing/2014/main" id="{54774B08-21D9-CC29-B9CC-357D888E9087}"/>
              </a:ext>
            </a:extLst>
          </p:cNvPr>
          <p:cNvGraphicFramePr>
            <a:graphicFrameLocks noGrp="1"/>
          </p:cNvGraphicFramePr>
          <p:nvPr/>
        </p:nvGraphicFramePr>
        <p:xfrm>
          <a:off x="3048000" y="2532424"/>
          <a:ext cx="6096000" cy="2763520"/>
        </p:xfrm>
        <a:graphic>
          <a:graphicData uri="http://schemas.openxmlformats.org/drawingml/2006/table">
            <a:tbl>
              <a:tblPr firstRow="1" bandRow="1">
                <a:tableStyleId>{5C22544A-7EE6-4342-B048-85BDC9FD1C3A}</a:tableStyleId>
              </a:tblPr>
              <a:tblGrid>
                <a:gridCol w="2836779">
                  <a:extLst>
                    <a:ext uri="{9D8B030D-6E8A-4147-A177-3AD203B41FA5}">
                      <a16:colId xmlns:a16="http://schemas.microsoft.com/office/drawing/2014/main" val="234046627"/>
                    </a:ext>
                  </a:extLst>
                </a:gridCol>
                <a:gridCol w="1628273">
                  <a:extLst>
                    <a:ext uri="{9D8B030D-6E8A-4147-A177-3AD203B41FA5}">
                      <a16:colId xmlns:a16="http://schemas.microsoft.com/office/drawing/2014/main" val="2795134885"/>
                    </a:ext>
                  </a:extLst>
                </a:gridCol>
                <a:gridCol w="1630948">
                  <a:extLst>
                    <a:ext uri="{9D8B030D-6E8A-4147-A177-3AD203B41FA5}">
                      <a16:colId xmlns:a16="http://schemas.microsoft.com/office/drawing/2014/main" val="2888339232"/>
                    </a:ext>
                  </a:extLst>
                </a:gridCol>
              </a:tblGrid>
              <a:tr h="370840">
                <a:tc>
                  <a:txBody>
                    <a:bodyPr/>
                    <a:lstStyle/>
                    <a:p>
                      <a:pPr algn="ctr"/>
                      <a:r>
                        <a:rPr lang="en-US"/>
                        <a:t>Position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S/M Cities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L Cities</a:t>
                      </a:r>
                    </a:p>
                  </a:txBody>
                  <a:tcPr anchor="ctr"/>
                </a:tc>
                <a:extLst>
                  <a:ext uri="{0D108BD9-81ED-4DB2-BD59-A6C34878D82A}">
                    <a16:rowId xmlns:a16="http://schemas.microsoft.com/office/drawing/2014/main" val="4159017748"/>
                  </a:ext>
                </a:extLst>
              </a:tr>
              <a:tr h="370840">
                <a:tc>
                  <a:txBody>
                    <a:bodyPr/>
                    <a:lstStyle/>
                    <a:p>
                      <a:pPr algn="r"/>
                      <a:r>
                        <a:rPr lang="en-US"/>
                        <a:t>Office Professional Staff (Engineering, GIS, PM, etc.)</a:t>
                      </a:r>
                    </a:p>
                  </a:txBody>
                  <a:tcPr anchor="ctr"/>
                </a:tc>
                <a:tc>
                  <a:txBody>
                    <a:bodyPr/>
                    <a:lstStyle/>
                    <a:p>
                      <a:pPr algn="ctr"/>
                      <a:r>
                        <a:rPr lang="en-US"/>
                        <a:t>$45k - $75k</a:t>
                      </a:r>
                    </a:p>
                  </a:txBody>
                  <a:tcPr anchor="ctr"/>
                </a:tc>
                <a:tc>
                  <a:txBody>
                    <a:bodyPr/>
                    <a:lstStyle/>
                    <a:p>
                      <a:pPr algn="ctr"/>
                      <a:r>
                        <a:rPr lang="en-US"/>
                        <a:t>$60k-$100k</a:t>
                      </a:r>
                    </a:p>
                  </a:txBody>
                  <a:tcPr anchor="ctr"/>
                </a:tc>
                <a:extLst>
                  <a:ext uri="{0D108BD9-81ED-4DB2-BD59-A6C34878D82A}">
                    <a16:rowId xmlns:a16="http://schemas.microsoft.com/office/drawing/2014/main" val="2373885932"/>
                  </a:ext>
                </a:extLst>
              </a:tr>
              <a:tr h="370840">
                <a:tc>
                  <a:txBody>
                    <a:bodyPr/>
                    <a:lstStyle/>
                    <a:p>
                      <a:pPr algn="r"/>
                      <a:r>
                        <a:rPr lang="en-US"/>
                        <a:t>Maintenance Workers</a:t>
                      </a:r>
                    </a:p>
                  </a:txBody>
                  <a:tcPr anchor="ctr"/>
                </a:tc>
                <a:tc>
                  <a:txBody>
                    <a:bodyPr/>
                    <a:lstStyle/>
                    <a:p>
                      <a:pPr algn="ctr"/>
                      <a:r>
                        <a:rPr lang="en-US"/>
                        <a:t>$40k - $65k</a:t>
                      </a:r>
                    </a:p>
                  </a:txBody>
                  <a:tcPr anchor="ctr"/>
                </a:tc>
                <a:tc>
                  <a:txBody>
                    <a:bodyPr/>
                    <a:lstStyle/>
                    <a:p>
                      <a:pPr algn="ctr"/>
                      <a:r>
                        <a:rPr lang="en-US"/>
                        <a:t>$45k-$70k</a:t>
                      </a:r>
                    </a:p>
                  </a:txBody>
                  <a:tcPr anchor="ctr"/>
                </a:tc>
                <a:extLst>
                  <a:ext uri="{0D108BD9-81ED-4DB2-BD59-A6C34878D82A}">
                    <a16:rowId xmlns:a16="http://schemas.microsoft.com/office/drawing/2014/main" val="1166812260"/>
                  </a:ext>
                </a:extLst>
              </a:tr>
              <a:tr h="370840">
                <a:tc>
                  <a:txBody>
                    <a:bodyPr/>
                    <a:lstStyle/>
                    <a:p>
                      <a:pPr algn="r"/>
                      <a:r>
                        <a:rPr lang="en-US"/>
                        <a:t>Maintenance Supervisors/Managers</a:t>
                      </a:r>
                    </a:p>
                  </a:txBody>
                  <a:tcPr anchor="ctr"/>
                </a:tc>
                <a:tc>
                  <a:txBody>
                    <a:bodyPr/>
                    <a:lstStyle/>
                    <a:p>
                      <a:pPr algn="ctr"/>
                      <a:r>
                        <a:rPr lang="en-US"/>
                        <a:t>$55k - $75k</a:t>
                      </a:r>
                    </a:p>
                  </a:txBody>
                  <a:tcPr anchor="ctr"/>
                </a:tc>
                <a:tc>
                  <a:txBody>
                    <a:bodyPr/>
                    <a:lstStyle/>
                    <a:p>
                      <a:pPr algn="ctr"/>
                      <a:r>
                        <a:rPr lang="en-US"/>
                        <a:t>$65k - $85k</a:t>
                      </a:r>
                    </a:p>
                  </a:txBody>
                  <a:tcPr anchor="ctr"/>
                </a:tc>
                <a:extLst>
                  <a:ext uri="{0D108BD9-81ED-4DB2-BD59-A6C34878D82A}">
                    <a16:rowId xmlns:a16="http://schemas.microsoft.com/office/drawing/2014/main" val="1002528566"/>
                  </a:ext>
                </a:extLst>
              </a:tr>
              <a:tr h="370840">
                <a:tc>
                  <a:txBody>
                    <a:bodyPr/>
                    <a:lstStyle/>
                    <a:p>
                      <a:pPr algn="r"/>
                      <a:r>
                        <a:rPr lang="en-US"/>
                        <a:t>City Engineer</a:t>
                      </a:r>
                    </a:p>
                  </a:txBody>
                  <a:tcPr anchor="ctr"/>
                </a:tc>
                <a:tc>
                  <a:txBody>
                    <a:bodyPr/>
                    <a:lstStyle/>
                    <a:p>
                      <a:pPr algn="ctr"/>
                      <a:r>
                        <a:rPr lang="en-US"/>
                        <a:t>$90k - $110k</a:t>
                      </a:r>
                    </a:p>
                  </a:txBody>
                  <a:tcPr anchor="ctr"/>
                </a:tc>
                <a:tc>
                  <a:txBody>
                    <a:bodyPr/>
                    <a:lstStyle/>
                    <a:p>
                      <a:pPr algn="ctr"/>
                      <a:r>
                        <a:rPr lang="en-US"/>
                        <a:t>$100-$120k</a:t>
                      </a:r>
                    </a:p>
                  </a:txBody>
                  <a:tcPr anchor="ctr"/>
                </a:tc>
                <a:extLst>
                  <a:ext uri="{0D108BD9-81ED-4DB2-BD59-A6C34878D82A}">
                    <a16:rowId xmlns:a16="http://schemas.microsoft.com/office/drawing/2014/main" val="758247109"/>
                  </a:ext>
                </a:extLst>
              </a:tr>
              <a:tr h="370840">
                <a:tc>
                  <a:txBody>
                    <a:bodyPr/>
                    <a:lstStyle/>
                    <a:p>
                      <a:pPr algn="r"/>
                      <a:r>
                        <a:rPr lang="en-US"/>
                        <a:t>Director</a:t>
                      </a:r>
                    </a:p>
                  </a:txBody>
                  <a:tcPr anchor="ctr"/>
                </a:tc>
                <a:tc>
                  <a:txBody>
                    <a:bodyPr/>
                    <a:lstStyle/>
                    <a:p>
                      <a:pPr algn="ctr"/>
                      <a:r>
                        <a:rPr lang="en-US"/>
                        <a:t>$100k - $120k</a:t>
                      </a:r>
                    </a:p>
                  </a:txBody>
                  <a:tcPr anchor="ctr"/>
                </a:tc>
                <a:tc>
                  <a:txBody>
                    <a:bodyPr/>
                    <a:lstStyle/>
                    <a:p>
                      <a:pPr algn="ctr"/>
                      <a:r>
                        <a:rPr lang="en-US"/>
                        <a:t>$120k - $150k</a:t>
                      </a:r>
                    </a:p>
                  </a:txBody>
                  <a:tcPr anchor="ctr"/>
                </a:tc>
                <a:extLst>
                  <a:ext uri="{0D108BD9-81ED-4DB2-BD59-A6C34878D82A}">
                    <a16:rowId xmlns:a16="http://schemas.microsoft.com/office/drawing/2014/main" val="3959065065"/>
                  </a:ext>
                </a:extLst>
              </a:tr>
            </a:tbl>
          </a:graphicData>
        </a:graphic>
      </p:graphicFrame>
      <p:sp>
        <p:nvSpPr>
          <p:cNvPr id="4" name="TextBox 3">
            <a:extLst>
              <a:ext uri="{FF2B5EF4-FFF2-40B4-BE49-F238E27FC236}">
                <a16:creationId xmlns:a16="http://schemas.microsoft.com/office/drawing/2014/main" id="{4C36BC49-7903-7850-8C33-1CEAF6488B15}"/>
              </a:ext>
            </a:extLst>
          </p:cNvPr>
          <p:cNvSpPr txBox="1"/>
          <p:nvPr/>
        </p:nvSpPr>
        <p:spPr>
          <a:xfrm>
            <a:off x="3165642" y="5295944"/>
            <a:ext cx="4957011" cy="276999"/>
          </a:xfrm>
          <a:prstGeom prst="rect">
            <a:avLst/>
          </a:prstGeom>
          <a:noFill/>
        </p:spPr>
        <p:txBody>
          <a:bodyPr wrap="square" rtlCol="0">
            <a:spAutoFit/>
          </a:bodyPr>
          <a:lstStyle/>
          <a:p>
            <a:r>
              <a:rPr lang="en-US" sz="1200" i="1"/>
              <a:t>Source: NCLM 2022 Salary Data </a:t>
            </a:r>
          </a:p>
        </p:txBody>
      </p:sp>
      <p:sp>
        <p:nvSpPr>
          <p:cNvPr id="5" name="TextBox 4">
            <a:extLst>
              <a:ext uri="{FF2B5EF4-FFF2-40B4-BE49-F238E27FC236}">
                <a16:creationId xmlns:a16="http://schemas.microsoft.com/office/drawing/2014/main" id="{500D4755-AE54-4F36-E8AF-A380A9B4B802}"/>
              </a:ext>
            </a:extLst>
          </p:cNvPr>
          <p:cNvSpPr txBox="1"/>
          <p:nvPr/>
        </p:nvSpPr>
        <p:spPr>
          <a:xfrm>
            <a:off x="3048000" y="2070759"/>
            <a:ext cx="6096000" cy="461665"/>
          </a:xfrm>
          <a:prstGeom prst="rect">
            <a:avLst/>
          </a:prstGeom>
          <a:noFill/>
        </p:spPr>
        <p:txBody>
          <a:bodyPr wrap="square" rtlCol="0">
            <a:spAutoFit/>
          </a:bodyPr>
          <a:lstStyle/>
          <a:p>
            <a:pPr algn="ctr"/>
            <a:r>
              <a:rPr lang="en-US" sz="2400"/>
              <a:t>Average Annual Salary Ranges</a:t>
            </a:r>
          </a:p>
        </p:txBody>
      </p:sp>
      <p:sp>
        <p:nvSpPr>
          <p:cNvPr id="7" name="TextBox 6">
            <a:extLst>
              <a:ext uri="{FF2B5EF4-FFF2-40B4-BE49-F238E27FC236}">
                <a16:creationId xmlns:a16="http://schemas.microsoft.com/office/drawing/2014/main" id="{04DE485F-819F-DD6B-4964-826DA45D2B10}"/>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Steve Frey</a:t>
            </a:r>
          </a:p>
          <a:p>
            <a:pPr algn="ctr"/>
            <a:r>
              <a:rPr lang="en-US" sz="1200"/>
              <a:t>Town of Mint Hill</a:t>
            </a:r>
          </a:p>
        </p:txBody>
      </p:sp>
      <p:pic>
        <p:nvPicPr>
          <p:cNvPr id="8" name="Picture 7" descr="A person with glasses and a beard&#10;&#10;Description automatically generated with low confidence">
            <a:extLst>
              <a:ext uri="{FF2B5EF4-FFF2-40B4-BE49-F238E27FC236}">
                <a16:creationId xmlns:a16="http://schemas.microsoft.com/office/drawing/2014/main" id="{53399768-9A43-E267-EB3D-D716B6C1DB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03411" y="5341617"/>
            <a:ext cx="914400" cy="1143000"/>
          </a:xfrm>
          <a:prstGeom prst="rect">
            <a:avLst/>
          </a:prstGeom>
          <a:ln w="19050">
            <a:solidFill>
              <a:schemeClr val="tx1"/>
            </a:solidFill>
          </a:ln>
        </p:spPr>
      </p:pic>
      <p:sp>
        <p:nvSpPr>
          <p:cNvPr id="6" name="Slide Number Placeholder 5">
            <a:extLst>
              <a:ext uri="{FF2B5EF4-FFF2-40B4-BE49-F238E27FC236}">
                <a16:creationId xmlns:a16="http://schemas.microsoft.com/office/drawing/2014/main" id="{9D24050B-0457-F4E3-75FB-1A804D08FFA7}"/>
              </a:ext>
            </a:extLst>
          </p:cNvPr>
          <p:cNvSpPr>
            <a:spLocks noGrp="1"/>
          </p:cNvSpPr>
          <p:nvPr>
            <p:ph type="sldNum" sz="quarter" idx="12"/>
          </p:nvPr>
        </p:nvSpPr>
        <p:spPr/>
        <p:txBody>
          <a:bodyPr/>
          <a:lstStyle/>
          <a:p>
            <a:fld id="{D57F1E4F-1CFF-5643-939E-217C01CDF565}" type="slidenum">
              <a:rPr lang="en-US" smtClean="0"/>
              <a:pPr/>
              <a:t>27</a:t>
            </a:fld>
            <a:endParaRPr lang="en-US"/>
          </a:p>
        </p:txBody>
      </p:sp>
      <p:pic>
        <p:nvPicPr>
          <p:cNvPr id="9" name="028_SF">
            <a:hlinkClick r:id="" action="ppaction://media"/>
            <a:extLst>
              <a:ext uri="{FF2B5EF4-FFF2-40B4-BE49-F238E27FC236}">
                <a16:creationId xmlns:a16="http://schemas.microsoft.com/office/drawing/2014/main" id="{A6FC88D9-55E9-6477-FD1A-174B3D07C2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8113" y="3662363"/>
            <a:ext cx="609600" cy="609600"/>
          </a:xfrm>
          <a:prstGeom prst="rect">
            <a:avLst/>
          </a:prstGeom>
        </p:spPr>
      </p:pic>
    </p:spTree>
    <p:extLst>
      <p:ext uri="{BB962C8B-B14F-4D97-AF65-F5344CB8AC3E}">
        <p14:creationId xmlns:p14="http://schemas.microsoft.com/office/powerpoint/2010/main" val="199072474"/>
      </p:ext>
    </p:extLst>
  </p:cSld>
  <p:clrMapOvr>
    <a:masterClrMapping/>
  </p:clrMapOvr>
  <mc:AlternateContent xmlns:mc="http://schemas.openxmlformats.org/markup-compatibility/2006" xmlns:p14="http://schemas.microsoft.com/office/powerpoint/2010/main">
    <mc:Choice Requires="p14">
      <p:transition spd="slow" p14:dur="2000" advTm="246000"/>
    </mc:Choice>
    <mc:Fallback xmlns="">
      <p:transition spd="slow" advTm="2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10;&#10;Description automatically generated with low confidence">
            <a:extLst>
              <a:ext uri="{FF2B5EF4-FFF2-40B4-BE49-F238E27FC236}">
                <a16:creationId xmlns:a16="http://schemas.microsoft.com/office/drawing/2014/main" id="{07B3BD8F-FFA3-CBA3-C9BB-B7C938C25A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03411" y="5338989"/>
            <a:ext cx="914400" cy="1142999"/>
          </a:xfrm>
          <a:prstGeom prst="rect">
            <a:avLst/>
          </a:prstGeom>
          <a:ln w="19050">
            <a:solidFill>
              <a:schemeClr val="tx1"/>
            </a:solidFill>
          </a:ln>
        </p:spPr>
      </p:pic>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fontScale="90000"/>
          </a:bodyPr>
          <a:lstStyle/>
          <a:p>
            <a:r>
              <a:rPr lang="en-US" sz="4800"/>
              <a:t>Career progression &amp; advancement</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430323" y="1836170"/>
            <a:ext cx="10560584" cy="4727592"/>
          </a:xfrm>
        </p:spPr>
        <p:txBody>
          <a:bodyPr anchor="t" anchorCtr="0">
            <a:normAutofit lnSpcReduction="10000"/>
          </a:bodyPr>
          <a:lstStyle/>
          <a:p>
            <a:pPr marL="342900" marR="0" lvl="0" indent="-342900">
              <a:spcBef>
                <a:spcPts val="0"/>
              </a:spcBef>
              <a:spcAft>
                <a:spcPts val="0"/>
              </a:spcAft>
              <a:buFont typeface="Symbol" panose="05050102010706020507" pitchFamily="18" charset="2"/>
              <a:buChar char=""/>
            </a:pPr>
            <a:endParaRPr lang="en-US" sz="1200">
              <a:latin typeface="Century Gothic" panose="020B0502020202020204" pitchFamily="34" charset="0"/>
              <a:ea typeface="Times New Roman" panose="02020603050405020304" pitchFamily="18" charset="0"/>
            </a:endParaRPr>
          </a:p>
          <a:p>
            <a:pPr>
              <a:spcBef>
                <a:spcPts val="0"/>
              </a:spcBef>
              <a:spcAft>
                <a:spcPts val="0"/>
              </a:spcAft>
              <a:buFont typeface="Wingdings" panose="05000000000000000000" pitchFamily="2" charset="2"/>
              <a:buChar char="§"/>
            </a:pPr>
            <a:r>
              <a:rPr lang="en-US" sz="1900">
                <a:latin typeface="Century Gothic" panose="020B0502020202020204" pitchFamily="34" charset="0"/>
                <a:ea typeface="Times New Roman" panose="02020603050405020304" pitchFamily="18" charset="0"/>
              </a:rPr>
              <a:t>High School Construction Shop Class led to Engineering colleges – NC Agricultural &amp; Technical State University</a:t>
            </a:r>
          </a:p>
          <a:p>
            <a:pPr>
              <a:spcBef>
                <a:spcPts val="0"/>
              </a:spcBef>
              <a:spcAft>
                <a:spcPts val="0"/>
              </a:spcAft>
              <a:buFont typeface="Wingdings" panose="05000000000000000000" pitchFamily="2" charset="2"/>
              <a:buChar char="§"/>
            </a:pPr>
            <a:r>
              <a:rPr lang="en-US" sz="1900">
                <a:latin typeface="Century Gothic" panose="020B0502020202020204" pitchFamily="34" charset="0"/>
                <a:ea typeface="Times New Roman" panose="02020603050405020304" pitchFamily="18" charset="0"/>
              </a:rPr>
              <a:t>Didn’t finish but chose a municipal career aligned with my same goals – Mecklenburg County Storm Water Department</a:t>
            </a:r>
          </a:p>
          <a:p>
            <a:pPr>
              <a:spcBef>
                <a:spcPts val="0"/>
              </a:spcBef>
              <a:spcAft>
                <a:spcPts val="0"/>
              </a:spcAft>
              <a:buFont typeface="Wingdings" panose="05000000000000000000" pitchFamily="2" charset="2"/>
              <a:buChar char="§"/>
            </a:pPr>
            <a:r>
              <a:rPr lang="en-US" sz="1900">
                <a:latin typeface="Century Gothic" panose="020B0502020202020204" pitchFamily="34" charset="0"/>
                <a:ea typeface="Times New Roman" panose="02020603050405020304" pitchFamily="18" charset="0"/>
              </a:rPr>
              <a:t>Obtained an Associates while working full time – Stormwater inspector to Land Development Inspector</a:t>
            </a:r>
          </a:p>
          <a:p>
            <a:pPr>
              <a:spcBef>
                <a:spcPts val="0"/>
              </a:spcBef>
              <a:spcAft>
                <a:spcPts val="0"/>
              </a:spcAft>
              <a:buFont typeface="Wingdings" panose="05000000000000000000" pitchFamily="2" charset="2"/>
              <a:buChar char="§"/>
            </a:pPr>
            <a:r>
              <a:rPr lang="en-US" sz="1900">
                <a:effectLst/>
                <a:latin typeface="Century Gothic" panose="020B0502020202020204" pitchFamily="34" charset="0"/>
                <a:ea typeface="Times New Roman" panose="02020603050405020304" pitchFamily="18" charset="0"/>
              </a:rPr>
              <a:t>City of Charlotte and APWA and LTAP</a:t>
            </a:r>
          </a:p>
          <a:p>
            <a:pPr>
              <a:spcBef>
                <a:spcPts val="0"/>
              </a:spcBef>
              <a:spcAft>
                <a:spcPts val="0"/>
              </a:spcAft>
              <a:buFont typeface="Wingdings" panose="05000000000000000000" pitchFamily="2" charset="2"/>
              <a:buChar char="§"/>
            </a:pPr>
            <a:r>
              <a:rPr lang="en-US" sz="1900">
                <a:effectLst/>
                <a:latin typeface="Century Gothic" panose="020B0502020202020204" pitchFamily="34" charset="0"/>
                <a:ea typeface="Times New Roman" panose="02020603050405020304" pitchFamily="18" charset="0"/>
              </a:rPr>
              <a:t>APWA Streets Division – Director to President</a:t>
            </a:r>
          </a:p>
          <a:p>
            <a:pPr>
              <a:spcBef>
                <a:spcPts val="0"/>
              </a:spcBef>
              <a:spcAft>
                <a:spcPts val="0"/>
              </a:spcAft>
              <a:buFont typeface="Wingdings" panose="05000000000000000000" pitchFamily="2" charset="2"/>
              <a:buChar char="§"/>
            </a:pPr>
            <a:r>
              <a:rPr lang="en-US" sz="1900">
                <a:latin typeface="Century Gothic" panose="020B0502020202020204" pitchFamily="34" charset="0"/>
                <a:ea typeface="Times New Roman" panose="02020603050405020304" pitchFamily="18" charset="0"/>
              </a:rPr>
              <a:t>Continues LTAP classes to maintain certifications and c</a:t>
            </a:r>
            <a:r>
              <a:rPr lang="en-US" sz="1900">
                <a:effectLst/>
                <a:latin typeface="Century Gothic" panose="020B0502020202020204" pitchFamily="34" charset="0"/>
                <a:ea typeface="Times New Roman" panose="02020603050405020304" pitchFamily="18" charset="0"/>
              </a:rPr>
              <a:t>ontinued networking with APWA which led to advancement opportunities.</a:t>
            </a:r>
            <a:endParaRPr lang="en-US" sz="1900">
              <a:latin typeface="Century Gothic" panose="020B0502020202020204" pitchFamily="34" charset="0"/>
              <a:ea typeface="Times New Roman" panose="02020603050405020304" pitchFamily="18" charset="0"/>
            </a:endParaRPr>
          </a:p>
          <a:p>
            <a:pPr>
              <a:spcBef>
                <a:spcPts val="0"/>
              </a:spcBef>
              <a:spcAft>
                <a:spcPts val="0"/>
              </a:spcAft>
              <a:buFont typeface="Wingdings" panose="05000000000000000000" pitchFamily="2" charset="2"/>
              <a:buChar char="§"/>
            </a:pPr>
            <a:r>
              <a:rPr lang="en-US" sz="1900">
                <a:effectLst/>
                <a:latin typeface="Century Gothic" panose="020B0502020202020204" pitchFamily="34" charset="0"/>
                <a:ea typeface="Times New Roman" panose="02020603050405020304" pitchFamily="18" charset="0"/>
              </a:rPr>
              <a:t>Last year re-enrolled in NC </a:t>
            </a:r>
            <a:r>
              <a:rPr lang="en-US" sz="1900">
                <a:latin typeface="Century Gothic" panose="020B0502020202020204" pitchFamily="34" charset="0"/>
                <a:ea typeface="Times New Roman" panose="02020603050405020304" pitchFamily="18" charset="0"/>
              </a:rPr>
              <a:t>Agricultural &amp; Technical State University in a program for students like me</a:t>
            </a:r>
          </a:p>
          <a:p>
            <a:pPr>
              <a:spcBef>
                <a:spcPts val="0"/>
              </a:spcBef>
              <a:spcAft>
                <a:spcPts val="0"/>
              </a:spcAft>
              <a:buFont typeface="Wingdings" panose="05000000000000000000" pitchFamily="2" charset="2"/>
              <a:buChar char="§"/>
            </a:pPr>
            <a:r>
              <a:rPr lang="en-US" sz="1900">
                <a:effectLst/>
                <a:latin typeface="Century Gothic" panose="020B0502020202020204" pitchFamily="34" charset="0"/>
                <a:ea typeface="Times New Roman" panose="02020603050405020304" pitchFamily="18" charset="0"/>
              </a:rPr>
              <a:t>Received a scholarship and graduated with </a:t>
            </a:r>
            <a:r>
              <a:rPr lang="en-US" sz="1900">
                <a:latin typeface="Century Gothic" panose="020B0502020202020204" pitchFamily="34" charset="0"/>
              </a:rPr>
              <a:t>Bachelor of Arts degree in Liberal Studies in December 2022.</a:t>
            </a:r>
          </a:p>
          <a:p>
            <a:pPr>
              <a:buFont typeface="Wingdings" panose="05000000000000000000" pitchFamily="2" charset="2"/>
              <a:buChar char="§"/>
            </a:pPr>
            <a:r>
              <a:rPr lang="en-US" sz="1900">
                <a:latin typeface="Century Gothic" panose="020B0502020202020204" pitchFamily="34" charset="0"/>
              </a:rPr>
              <a:t>Working with public officials and the private sector either through my work or APWA has given me so many opportunities. Leadership, Motivation, and Mentors.</a:t>
            </a:r>
          </a:p>
        </p:txBody>
      </p:sp>
      <p:sp>
        <p:nvSpPr>
          <p:cNvPr id="10" name="TextBox 9">
            <a:extLst>
              <a:ext uri="{FF2B5EF4-FFF2-40B4-BE49-F238E27FC236}">
                <a16:creationId xmlns:a16="http://schemas.microsoft.com/office/drawing/2014/main" id="{3313FB82-F97D-6DD1-1207-09CFE3DFFA95}"/>
              </a:ext>
            </a:extLst>
          </p:cNvPr>
          <p:cNvSpPr txBox="1"/>
          <p:nvPr/>
        </p:nvSpPr>
        <p:spPr>
          <a:xfrm>
            <a:off x="10583371" y="6453143"/>
            <a:ext cx="1554480" cy="461665"/>
          </a:xfrm>
          <a:prstGeom prst="rect">
            <a:avLst/>
          </a:prstGeom>
          <a:noFill/>
          <a:ln>
            <a:noFill/>
          </a:ln>
        </p:spPr>
        <p:txBody>
          <a:bodyPr wrap="square" rtlCol="0">
            <a:spAutoFit/>
          </a:bodyPr>
          <a:lstStyle/>
          <a:p>
            <a:pPr algn="ctr"/>
            <a:r>
              <a:rPr lang="en-US" sz="1200"/>
              <a:t>Mae Bryant</a:t>
            </a:r>
          </a:p>
          <a:p>
            <a:pPr algn="ctr"/>
            <a:r>
              <a:rPr lang="en-US" sz="1200"/>
              <a:t>City of Charlotte</a:t>
            </a:r>
          </a:p>
        </p:txBody>
      </p:sp>
      <p:sp>
        <p:nvSpPr>
          <p:cNvPr id="4" name="Slide Number Placeholder 3">
            <a:extLst>
              <a:ext uri="{FF2B5EF4-FFF2-40B4-BE49-F238E27FC236}">
                <a16:creationId xmlns:a16="http://schemas.microsoft.com/office/drawing/2014/main" id="{FAB81AEA-DD20-B785-7ED6-A52474596164}"/>
              </a:ext>
            </a:extLst>
          </p:cNvPr>
          <p:cNvSpPr>
            <a:spLocks noGrp="1"/>
          </p:cNvSpPr>
          <p:nvPr>
            <p:ph type="sldNum" sz="quarter" idx="12"/>
          </p:nvPr>
        </p:nvSpPr>
        <p:spPr/>
        <p:txBody>
          <a:bodyPr/>
          <a:lstStyle/>
          <a:p>
            <a:fld id="{D57F1E4F-1CFF-5643-939E-217C01CDF565}" type="slidenum">
              <a:rPr lang="en-US" smtClean="0"/>
              <a:pPr/>
              <a:t>28</a:t>
            </a:fld>
            <a:endParaRPr lang="en-US"/>
          </a:p>
        </p:txBody>
      </p:sp>
      <p:pic>
        <p:nvPicPr>
          <p:cNvPr id="5" name="029_MB">
            <a:hlinkClick r:id="" action="ppaction://media"/>
            <a:extLst>
              <a:ext uri="{FF2B5EF4-FFF2-40B4-BE49-F238E27FC236}">
                <a16:creationId xmlns:a16="http://schemas.microsoft.com/office/drawing/2014/main" id="{B9D45685-79F7-B3A2-EAF9-D796DB722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988" y="4321175"/>
            <a:ext cx="609600" cy="609600"/>
          </a:xfrm>
          <a:prstGeom prst="rect">
            <a:avLst/>
          </a:prstGeom>
        </p:spPr>
      </p:pic>
    </p:spTree>
    <p:extLst>
      <p:ext uri="{BB962C8B-B14F-4D97-AF65-F5344CB8AC3E}">
        <p14:creationId xmlns:p14="http://schemas.microsoft.com/office/powerpoint/2010/main" val="1666804956"/>
      </p:ext>
    </p:extLst>
  </p:cSld>
  <p:clrMapOvr>
    <a:masterClrMapping/>
  </p:clrMapOvr>
  <mc:AlternateContent xmlns:mc="http://schemas.openxmlformats.org/markup-compatibility/2006" xmlns:p14="http://schemas.microsoft.com/office/powerpoint/2010/main">
    <mc:Choice Requires="p14">
      <p:transition spd="slow" p14:dur="2000" advTm="194000"/>
    </mc:Choice>
    <mc:Fallback xmlns="">
      <p:transition spd="slow" advTm="1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2A8FFE-F6E3-E251-735A-4F724C7C69DC}"/>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Michelle Podeszwa</a:t>
            </a:r>
          </a:p>
          <a:p>
            <a:pPr algn="ctr"/>
            <a:r>
              <a:rPr lang="en-US" sz="1200"/>
              <a:t>McAdams</a:t>
            </a:r>
          </a:p>
        </p:txBody>
      </p:sp>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fontScale="90000"/>
          </a:bodyPr>
          <a:lstStyle/>
          <a:p>
            <a:r>
              <a:rPr lang="en-US" sz="4800"/>
              <a:t>Private consulting for public works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514081" y="2214052"/>
            <a:ext cx="3856584" cy="3678303"/>
          </a:xfrm>
        </p:spPr>
        <p:txBody>
          <a:bodyPr anchor="t" anchorCtr="0">
            <a:normAutofit lnSpcReduction="10000"/>
          </a:bodyPr>
          <a:lstStyle/>
          <a:p>
            <a:pPr marL="0" indent="0">
              <a:buNone/>
            </a:pPr>
            <a:r>
              <a:rPr lang="en-US" b="1" u="sng"/>
              <a:t>My Story – Michelle Podeszwa</a:t>
            </a:r>
          </a:p>
          <a:p>
            <a:r>
              <a:rPr lang="en-US"/>
              <a:t>Education / Certifications</a:t>
            </a:r>
          </a:p>
          <a:p>
            <a:pPr lvl="1"/>
            <a:r>
              <a:rPr lang="en-US"/>
              <a:t>Civil Engineering BS from Clemson University </a:t>
            </a:r>
          </a:p>
          <a:p>
            <a:pPr lvl="1"/>
            <a:r>
              <a:rPr lang="en-US"/>
              <a:t>Co-op experience</a:t>
            </a:r>
          </a:p>
          <a:p>
            <a:pPr lvl="1"/>
            <a:r>
              <a:rPr lang="en-US"/>
              <a:t>NC / SC PE</a:t>
            </a:r>
          </a:p>
          <a:p>
            <a:r>
              <a:rPr lang="en-US"/>
              <a:t>Career path – 26 years in transportation industry</a:t>
            </a:r>
          </a:p>
          <a:p>
            <a:pPr lvl="1"/>
            <a:r>
              <a:rPr lang="en-US"/>
              <a:t>NCDOT – 5 years – Transportation Engineering Associates Program</a:t>
            </a:r>
          </a:p>
          <a:p>
            <a:pPr lvl="1"/>
            <a:r>
              <a:rPr lang="en-US"/>
              <a:t>Private Consulting – 21 years </a:t>
            </a:r>
          </a:p>
          <a:p>
            <a:pPr marL="666900" lvl="1" indent="-342900">
              <a:spcBef>
                <a:spcPts val="0"/>
              </a:spcBef>
              <a:spcAft>
                <a:spcPts val="0"/>
              </a:spcAft>
              <a:buFont typeface="Symbol" panose="05050102010706020507" pitchFamily="18" charset="2"/>
              <a:buChar char=""/>
            </a:pPr>
            <a:endParaRPr lang="en-US"/>
          </a:p>
          <a:p>
            <a:pPr marL="666900" lvl="1" indent="-342900">
              <a:spcBef>
                <a:spcPts val="0"/>
              </a:spcBef>
              <a:spcAft>
                <a:spcPts val="0"/>
              </a:spcAft>
              <a:buFont typeface="Symbol" panose="05050102010706020507" pitchFamily="18" charset="2"/>
              <a:buChar char=""/>
            </a:pPr>
            <a:endParaRPr lang="en-US" sz="1000">
              <a:effectLst/>
              <a:latin typeface="Century Gothic" panose="020B0502020202020204" pitchFamily="34" charset="0"/>
              <a:ea typeface="Times New Roman" panose="02020603050405020304" pitchFamily="18" charset="0"/>
            </a:endParaRPr>
          </a:p>
          <a:p>
            <a:endParaRPr lang="en-US"/>
          </a:p>
        </p:txBody>
      </p:sp>
      <p:sp>
        <p:nvSpPr>
          <p:cNvPr id="10" name="Content Placeholder 2">
            <a:extLst>
              <a:ext uri="{FF2B5EF4-FFF2-40B4-BE49-F238E27FC236}">
                <a16:creationId xmlns:a16="http://schemas.microsoft.com/office/drawing/2014/main" id="{BBABC2C5-7074-0308-BACC-40F1D02925A9}"/>
              </a:ext>
            </a:extLst>
          </p:cNvPr>
          <p:cNvSpPr txBox="1">
            <a:spLocks/>
          </p:cNvSpPr>
          <p:nvPr/>
        </p:nvSpPr>
        <p:spPr>
          <a:xfrm>
            <a:off x="5188346" y="2305756"/>
            <a:ext cx="3856584" cy="3966231"/>
          </a:xfrm>
          <a:prstGeom prst="rect">
            <a:avLst/>
          </a:prstGeom>
        </p:spPr>
        <p:txBody>
          <a:bodyPr vert="horz" lIns="91440" tIns="45720" rIns="91440" bIns="45720" rtlCol="0" anchor="t" anchorCtr="0">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300" b="1" u="sng"/>
              <a:t>Private Consulting</a:t>
            </a:r>
          </a:p>
          <a:p>
            <a:r>
              <a:rPr lang="en-US" sz="2100"/>
              <a:t>Can still focus career on public work </a:t>
            </a:r>
          </a:p>
          <a:p>
            <a:r>
              <a:rPr lang="en-US" sz="2100"/>
              <a:t>Partners to public entities</a:t>
            </a:r>
          </a:p>
          <a:p>
            <a:r>
              <a:rPr lang="en-US" sz="2100"/>
              <a:t>Vast opportunities – varying disciplines       and projects</a:t>
            </a:r>
          </a:p>
          <a:p>
            <a:r>
              <a:rPr lang="en-US" sz="2100"/>
              <a:t>Variety of projects, clients, communities</a:t>
            </a:r>
          </a:p>
          <a:p>
            <a:r>
              <a:rPr lang="en-US" sz="2100"/>
              <a:t>Relationship-based industry</a:t>
            </a:r>
          </a:p>
          <a:p>
            <a:r>
              <a:rPr lang="en-US" sz="2100"/>
              <a:t>Selection for projects based on qualifications (majority)</a:t>
            </a:r>
          </a:p>
          <a:p>
            <a:r>
              <a:rPr lang="en-US" sz="2100"/>
              <a:t>Salary range – average $120 K</a:t>
            </a:r>
          </a:p>
          <a:p>
            <a:r>
              <a:rPr lang="en-US" sz="2100"/>
              <a:t>Job market – industry continues to   need talent</a:t>
            </a:r>
          </a:p>
          <a:p>
            <a:r>
              <a:rPr lang="en-US" sz="2100"/>
              <a:t>Recruitment / hiring / retention</a:t>
            </a:r>
          </a:p>
          <a:p>
            <a:pPr marL="666900" lvl="1" indent="-342900">
              <a:spcBef>
                <a:spcPts val="0"/>
              </a:spcBef>
              <a:spcAft>
                <a:spcPts val="0"/>
              </a:spcAft>
              <a:buFont typeface="Symbol" panose="05050102010706020507" pitchFamily="18" charset="2"/>
              <a:buChar char=""/>
            </a:pPr>
            <a:endParaRPr lang="en-US"/>
          </a:p>
          <a:p>
            <a:pPr marL="666900" lvl="1" indent="-342900">
              <a:spcBef>
                <a:spcPts val="0"/>
              </a:spcBef>
              <a:spcAft>
                <a:spcPts val="0"/>
              </a:spcAft>
              <a:buFont typeface="Symbol" panose="05050102010706020507" pitchFamily="18" charset="2"/>
              <a:buChar char=""/>
            </a:pPr>
            <a:endParaRPr lang="en-US" sz="1000">
              <a:latin typeface="Century Gothic" panose="020B0502020202020204" pitchFamily="34" charset="0"/>
              <a:ea typeface="Times New Roman" panose="02020603050405020304" pitchFamily="18" charset="0"/>
            </a:endParaRPr>
          </a:p>
          <a:p>
            <a:endParaRPr lang="en-US"/>
          </a:p>
        </p:txBody>
      </p:sp>
      <p:pic>
        <p:nvPicPr>
          <p:cNvPr id="1026" name="Picture 2" descr="Clemson Tigers - Wikipedia">
            <a:extLst>
              <a:ext uri="{FF2B5EF4-FFF2-40B4-BE49-F238E27FC236}">
                <a16:creationId xmlns:a16="http://schemas.microsoft.com/office/drawing/2014/main" id="{40569DDA-CEB0-B6C5-93F9-80F47B3247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32301" y="2305403"/>
            <a:ext cx="943063" cy="898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NCBELS">
            <a:extLst>
              <a:ext uri="{FF2B5EF4-FFF2-40B4-BE49-F238E27FC236}">
                <a16:creationId xmlns:a16="http://schemas.microsoft.com/office/drawing/2014/main" id="{986AEE07-3C5B-398E-2FD4-3CDA48910D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4126" y="3396881"/>
            <a:ext cx="998714" cy="9987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pdate on NCDOT Project Funding">
            <a:extLst>
              <a:ext uri="{FF2B5EF4-FFF2-40B4-BE49-F238E27FC236}">
                <a16:creationId xmlns:a16="http://schemas.microsoft.com/office/drawing/2014/main" id="{009FF37C-75AD-875B-32FB-896421FE500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7812" y="5071524"/>
            <a:ext cx="1013800" cy="1013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unity, Outreach Initiatives | Krylon">
            <a:extLst>
              <a:ext uri="{FF2B5EF4-FFF2-40B4-BE49-F238E27FC236}">
                <a16:creationId xmlns:a16="http://schemas.microsoft.com/office/drawing/2014/main" id="{66C3A613-7BF9-1AAA-D3F5-882B17F157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22172" y="2192228"/>
            <a:ext cx="2156415" cy="14391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ench in a garden&#10;&#10;Description automatically generated with low confidence">
            <a:extLst>
              <a:ext uri="{FF2B5EF4-FFF2-40B4-BE49-F238E27FC236}">
                <a16:creationId xmlns:a16="http://schemas.microsoft.com/office/drawing/2014/main" id="{C9E4FBBC-D75B-7B87-59E8-AF2CA698E4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44930" y="3821457"/>
            <a:ext cx="2772881" cy="1320588"/>
          </a:xfrm>
          <a:prstGeom prst="rect">
            <a:avLst/>
          </a:prstGeom>
        </p:spPr>
      </p:pic>
      <p:pic>
        <p:nvPicPr>
          <p:cNvPr id="7" name="Picture 6" descr="A person standing next to a brick wall&#10;&#10;Description automatically generated with medium confidence">
            <a:extLst>
              <a:ext uri="{FF2B5EF4-FFF2-40B4-BE49-F238E27FC236}">
                <a16:creationId xmlns:a16="http://schemas.microsoft.com/office/drawing/2014/main" id="{DC1340BB-E983-0675-E3E9-9127ABD094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03411" y="5341617"/>
            <a:ext cx="914400" cy="1143000"/>
          </a:xfrm>
          <a:prstGeom prst="rect">
            <a:avLst/>
          </a:prstGeom>
          <a:ln w="19050">
            <a:solidFill>
              <a:schemeClr val="tx1"/>
            </a:solidFill>
          </a:ln>
        </p:spPr>
      </p:pic>
      <p:sp>
        <p:nvSpPr>
          <p:cNvPr id="5" name="Slide Number Placeholder 4">
            <a:extLst>
              <a:ext uri="{FF2B5EF4-FFF2-40B4-BE49-F238E27FC236}">
                <a16:creationId xmlns:a16="http://schemas.microsoft.com/office/drawing/2014/main" id="{0CED7D20-BB86-350E-A0A4-BFD6884BF7D4}"/>
              </a:ext>
            </a:extLst>
          </p:cNvPr>
          <p:cNvSpPr>
            <a:spLocks noGrp="1"/>
          </p:cNvSpPr>
          <p:nvPr>
            <p:ph type="sldNum" sz="quarter" idx="12"/>
          </p:nvPr>
        </p:nvSpPr>
        <p:spPr/>
        <p:txBody>
          <a:bodyPr/>
          <a:lstStyle/>
          <a:p>
            <a:fld id="{D57F1E4F-1CFF-5643-939E-217C01CDF565}" type="slidenum">
              <a:rPr lang="en-US" smtClean="0"/>
              <a:pPr/>
              <a:t>29</a:t>
            </a:fld>
            <a:endParaRPr lang="en-US"/>
          </a:p>
        </p:txBody>
      </p:sp>
      <p:pic>
        <p:nvPicPr>
          <p:cNvPr id="6" name="030_MP">
            <a:hlinkClick r:id="" action="ppaction://media"/>
            <a:extLst>
              <a:ext uri="{FF2B5EF4-FFF2-40B4-BE49-F238E27FC236}">
                <a16:creationId xmlns:a16="http://schemas.microsoft.com/office/drawing/2014/main" id="{6F56A3B0-563A-F9CB-6443-E7013CD6AB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51664" y="5457892"/>
            <a:ext cx="609600" cy="609600"/>
          </a:xfrm>
          <a:prstGeom prst="rect">
            <a:avLst/>
          </a:prstGeom>
        </p:spPr>
      </p:pic>
    </p:spTree>
    <p:extLst>
      <p:ext uri="{BB962C8B-B14F-4D97-AF65-F5344CB8AC3E}">
        <p14:creationId xmlns:p14="http://schemas.microsoft.com/office/powerpoint/2010/main" val="2648921417"/>
      </p:ext>
    </p:extLst>
  </p:cSld>
  <p:clrMapOvr>
    <a:masterClrMapping/>
  </p:clrMapOvr>
  <mc:AlternateContent xmlns:mc="http://schemas.openxmlformats.org/markup-compatibility/2006" xmlns:p14="http://schemas.microsoft.com/office/powerpoint/2010/main">
    <mc:Choice Requires="p14">
      <p:transition spd="slow" p14:dur="2000" advTm="313000"/>
    </mc:Choice>
    <mc:Fallback xmlns="">
      <p:transition spd="slow" advTm="3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586319-A287-D122-4DE5-CFDE986F309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903411" y="5341617"/>
            <a:ext cx="914400" cy="114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Agenda</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581193" y="1808252"/>
            <a:ext cx="4259164" cy="5029469"/>
          </a:xfrm>
        </p:spPr>
        <p:txBody>
          <a:bodyPr numCol="1" anchor="t" anchorCtr="0">
            <a:normAutofit/>
          </a:bodyPr>
          <a:lstStyle/>
          <a:p>
            <a:r>
              <a:rPr lang="en-US" sz="1600" b="1"/>
              <a:t>Public Works and APWA Introduction </a:t>
            </a:r>
          </a:p>
          <a:p>
            <a:pPr lvl="1"/>
            <a:r>
              <a:rPr lang="en-US">
                <a:hlinkClick r:id="rId6" action="ppaction://hlinksldjump"/>
              </a:rPr>
              <a:t>What is Public Works and Who is APWA</a:t>
            </a:r>
            <a:endParaRPr lang="en-US"/>
          </a:p>
          <a:p>
            <a:pPr lvl="1" defTabSz="139700">
              <a:tabLst>
                <a:tab pos="4632325" algn="l"/>
                <a:tab pos="4691063" algn="l"/>
              </a:tabLst>
            </a:pPr>
            <a:r>
              <a:rPr lang="en-US">
                <a:hlinkClick r:id="rId7" action="ppaction://hlinksldjump"/>
              </a:rPr>
              <a:t>What Does/Can APWA-NC Do </a:t>
            </a:r>
            <a:endParaRPr lang="en-US"/>
          </a:p>
          <a:p>
            <a:pPr lvl="1"/>
            <a:r>
              <a:rPr lang="en-US">
                <a:hlinkClick r:id="rId8" action="ppaction://hlinksldjump"/>
              </a:rPr>
              <a:t>APWA-NC Committees and Scholarships</a:t>
            </a:r>
            <a:endParaRPr lang="en-US"/>
          </a:p>
          <a:p>
            <a:pPr lvl="1"/>
            <a:r>
              <a:rPr lang="en-US">
                <a:hlinkClick r:id="rId9" action="ppaction://hlinksldjump"/>
              </a:rPr>
              <a:t>Creation of APWA-NC Student Chapters </a:t>
            </a:r>
            <a:endParaRPr lang="en-US"/>
          </a:p>
        </p:txBody>
      </p:sp>
      <p:sp>
        <p:nvSpPr>
          <p:cNvPr id="5" name="TextBox 4">
            <a:extLst>
              <a:ext uri="{FF2B5EF4-FFF2-40B4-BE49-F238E27FC236}">
                <a16:creationId xmlns:a16="http://schemas.microsoft.com/office/drawing/2014/main" id="{05CD56B4-111D-49A5-C909-0352DA1E1C01}"/>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Theresa Little Watley</a:t>
            </a:r>
          </a:p>
          <a:p>
            <a:pPr algn="ctr"/>
            <a:r>
              <a:rPr lang="en-US" sz="1200"/>
              <a:t>City of Charlotte</a:t>
            </a:r>
          </a:p>
        </p:txBody>
      </p:sp>
      <p:sp>
        <p:nvSpPr>
          <p:cNvPr id="4" name="Slide Number Placeholder 3">
            <a:extLst>
              <a:ext uri="{FF2B5EF4-FFF2-40B4-BE49-F238E27FC236}">
                <a16:creationId xmlns:a16="http://schemas.microsoft.com/office/drawing/2014/main" id="{929C18A2-BB0D-98A4-4633-75FC7F0505A7}"/>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6" name="Content Placeholder 2">
            <a:extLst>
              <a:ext uri="{FF2B5EF4-FFF2-40B4-BE49-F238E27FC236}">
                <a16:creationId xmlns:a16="http://schemas.microsoft.com/office/drawing/2014/main" id="{52D80C70-453D-9F07-5EEC-F4163C7E262C}"/>
              </a:ext>
            </a:extLst>
          </p:cNvPr>
          <p:cNvSpPr txBox="1">
            <a:spLocks/>
          </p:cNvSpPr>
          <p:nvPr/>
        </p:nvSpPr>
        <p:spPr>
          <a:xfrm>
            <a:off x="5595730" y="1808251"/>
            <a:ext cx="6596270" cy="5029469"/>
          </a:xfrm>
          <a:prstGeom prst="rect">
            <a:avLst/>
          </a:prstGeom>
        </p:spPr>
        <p:txBody>
          <a:bodyPr vert="horz" lIns="91440" tIns="45720" rIns="91440" bIns="45720" numCol="1"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1600" b="1"/>
              <a:t>Public Works Professionals Share Their Experiences and Answer Popular Questions</a:t>
            </a:r>
          </a:p>
          <a:p>
            <a:pPr lvl="1"/>
            <a:r>
              <a:rPr lang="en-US">
                <a:hlinkClick r:id="rId10" action="ppaction://hlinksldjump"/>
              </a:rPr>
              <a:t>Outcome of Outreach to Students </a:t>
            </a:r>
            <a:r>
              <a:rPr lang="en-US"/>
              <a:t>– Mike Macintyre, Magda Holloway</a:t>
            </a:r>
          </a:p>
          <a:p>
            <a:pPr lvl="1"/>
            <a:r>
              <a:rPr lang="en-US">
                <a:hlinkClick r:id="rId11" action="ppaction://hlinksldjump"/>
              </a:rPr>
              <a:t>Younger Professionals in Public Works </a:t>
            </a:r>
            <a:r>
              <a:rPr lang="en-US"/>
              <a:t>– Allison Wilson</a:t>
            </a:r>
          </a:p>
          <a:p>
            <a:pPr lvl="1"/>
            <a:r>
              <a:rPr lang="en-US">
                <a:hlinkClick r:id="rId12" action="ppaction://hlinksldjump"/>
              </a:rPr>
              <a:t>Careers in Public Works </a:t>
            </a:r>
            <a:r>
              <a:rPr lang="en-US"/>
              <a:t>– Sherri Jones, Na’imah Humphrey</a:t>
            </a:r>
          </a:p>
          <a:p>
            <a:pPr lvl="1"/>
            <a:r>
              <a:rPr lang="en-US">
                <a:hlinkClick r:id="rId13" action="ppaction://hlinksldjump"/>
              </a:rPr>
              <a:t>Recruitment and Retention </a:t>
            </a:r>
            <a:r>
              <a:rPr lang="en-US"/>
              <a:t>– Tasha Johnson, Allison Wilson</a:t>
            </a:r>
          </a:p>
          <a:p>
            <a:pPr lvl="1"/>
            <a:r>
              <a:rPr lang="en-US">
                <a:hlinkClick r:id="rId14" action="ppaction://hlinksldjump"/>
              </a:rPr>
              <a:t>My Engineering Story…My Way… </a:t>
            </a:r>
            <a:r>
              <a:rPr lang="en-US"/>
              <a:t>– Steve Frey</a:t>
            </a:r>
          </a:p>
          <a:p>
            <a:pPr lvl="1"/>
            <a:r>
              <a:rPr lang="en-US">
                <a:hlinkClick r:id="rId15" action="ppaction://hlinksldjump"/>
              </a:rPr>
              <a:t>Career Progression and Advancement </a:t>
            </a:r>
            <a:r>
              <a:rPr lang="en-US"/>
              <a:t>– Mae Bryant</a:t>
            </a:r>
          </a:p>
          <a:p>
            <a:pPr lvl="1"/>
            <a:r>
              <a:rPr lang="en-US">
                <a:hlinkClick r:id="rId16" action="ppaction://hlinksldjump"/>
              </a:rPr>
              <a:t>Private Consulting for Public Works </a:t>
            </a:r>
            <a:r>
              <a:rPr lang="en-US"/>
              <a:t>– Michelle Podeszwa</a:t>
            </a:r>
          </a:p>
          <a:p>
            <a:pPr lvl="1"/>
            <a:r>
              <a:rPr lang="en-US">
                <a:hlinkClick r:id="rId17" action="ppaction://hlinksldjump"/>
              </a:rPr>
              <a:t>Pride and Purpose of Public Works </a:t>
            </a:r>
            <a:r>
              <a:rPr lang="en-US"/>
              <a:t>– Rusty Bost, Russell Byrd</a:t>
            </a:r>
          </a:p>
          <a:p>
            <a:pPr lvl="1"/>
            <a:r>
              <a:rPr lang="en-US">
                <a:hlinkClick r:id="rId18" action="ppaction://hlinksldjump"/>
              </a:rPr>
              <a:t>APWA and Public Works </a:t>
            </a:r>
            <a:r>
              <a:rPr lang="en-US"/>
              <a:t>– Magda Holloway</a:t>
            </a:r>
          </a:p>
          <a:p>
            <a:pPr lvl="1"/>
            <a:r>
              <a:rPr lang="en-US">
                <a:hlinkClick r:id="rId19" action="ppaction://hlinksldjump"/>
              </a:rPr>
              <a:t>Questions for You</a:t>
            </a:r>
            <a:endParaRPr lang="en-US"/>
          </a:p>
          <a:p>
            <a:pPr lvl="1"/>
            <a:r>
              <a:rPr lang="en-US">
                <a:hlinkClick r:id="rId20" action="ppaction://hlinksldjump"/>
              </a:rPr>
              <a:t>Important Links</a:t>
            </a:r>
            <a:endParaRPr lang="en-US"/>
          </a:p>
          <a:p>
            <a:pPr lvl="1"/>
            <a:r>
              <a:rPr lang="en-US">
                <a:hlinkClick r:id="rId21" action="ppaction://hlinksldjump"/>
              </a:rPr>
              <a:t>Contact Information</a:t>
            </a:r>
            <a:endParaRPr lang="en-US"/>
          </a:p>
        </p:txBody>
      </p:sp>
      <p:pic>
        <p:nvPicPr>
          <p:cNvPr id="7" name="003_TW">
            <a:hlinkClick r:id="" action="ppaction://media"/>
            <a:extLst>
              <a:ext uri="{FF2B5EF4-FFF2-40B4-BE49-F238E27FC236}">
                <a16:creationId xmlns:a16="http://schemas.microsoft.com/office/drawing/2014/main" id="{E7030E91-F163-04CA-AEB2-C2EAF0D0A80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80146" y="5341617"/>
            <a:ext cx="609600" cy="609600"/>
          </a:xfrm>
          <a:prstGeom prst="rect">
            <a:avLst/>
          </a:prstGeom>
        </p:spPr>
      </p:pic>
    </p:spTree>
    <p:extLst>
      <p:ext uri="{BB962C8B-B14F-4D97-AF65-F5344CB8AC3E}">
        <p14:creationId xmlns:p14="http://schemas.microsoft.com/office/powerpoint/2010/main" val="572830886"/>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fontScale="90000"/>
          </a:bodyPr>
          <a:lstStyle/>
          <a:p>
            <a:r>
              <a:rPr lang="en-US" sz="4800"/>
              <a:t>PRIDE AND PURPOSE OF PUBLIC SERVICE</a:t>
            </a:r>
          </a:p>
        </p:txBody>
      </p:sp>
      <p:grpSp>
        <p:nvGrpSpPr>
          <p:cNvPr id="13" name="Group 12">
            <a:extLst>
              <a:ext uri="{FF2B5EF4-FFF2-40B4-BE49-F238E27FC236}">
                <a16:creationId xmlns:a16="http://schemas.microsoft.com/office/drawing/2014/main" id="{F63FBD8E-5158-DAAF-2E25-21F96B3F4A5B}"/>
              </a:ext>
            </a:extLst>
          </p:cNvPr>
          <p:cNvGrpSpPr/>
          <p:nvPr/>
        </p:nvGrpSpPr>
        <p:grpSpPr>
          <a:xfrm>
            <a:off x="10903411" y="5338987"/>
            <a:ext cx="914400" cy="1145630"/>
            <a:chOff x="10903411" y="5338987"/>
            <a:chExt cx="914400" cy="1145630"/>
          </a:xfrm>
        </p:grpSpPr>
        <p:pic>
          <p:nvPicPr>
            <p:cNvPr id="12" name="Picture 11" descr="A person in a vest&#10;&#10;Description automatically generated with low confidence">
              <a:extLst>
                <a:ext uri="{FF2B5EF4-FFF2-40B4-BE49-F238E27FC236}">
                  <a16:creationId xmlns:a16="http://schemas.microsoft.com/office/drawing/2014/main" id="{4FE2973F-1D4A-1F0A-9463-21DFCBB980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03411" y="5338987"/>
              <a:ext cx="914400" cy="1143001"/>
            </a:xfrm>
            <a:prstGeom prst="rect">
              <a:avLst/>
            </a:prstGeom>
          </p:spPr>
        </p:pic>
        <p:sp>
          <p:nvSpPr>
            <p:cNvPr id="4" name="Rectangle 3">
              <a:extLst>
                <a:ext uri="{FF2B5EF4-FFF2-40B4-BE49-F238E27FC236}">
                  <a16:creationId xmlns:a16="http://schemas.microsoft.com/office/drawing/2014/main" id="{1AA223F1-6BF5-2A14-0B3B-3480375A919E}"/>
                </a:ext>
              </a:extLst>
            </p:cNvPr>
            <p:cNvSpPr/>
            <p:nvPr/>
          </p:nvSpPr>
          <p:spPr>
            <a:xfrm>
              <a:off x="10903411" y="5341617"/>
              <a:ext cx="914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extBox 2">
            <a:extLst>
              <a:ext uri="{FF2B5EF4-FFF2-40B4-BE49-F238E27FC236}">
                <a16:creationId xmlns:a16="http://schemas.microsoft.com/office/drawing/2014/main" id="{BA6F3A6F-AED9-A57A-64BB-48168022A0DB}"/>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Russell Byrd</a:t>
            </a:r>
          </a:p>
          <a:p>
            <a:pPr algn="ctr"/>
            <a:r>
              <a:rPr lang="en-US" sz="1200"/>
              <a:t>City of Clinton</a:t>
            </a:r>
          </a:p>
        </p:txBody>
      </p:sp>
      <p:sp>
        <p:nvSpPr>
          <p:cNvPr id="5" name="Slide Number Placeholder 4">
            <a:extLst>
              <a:ext uri="{FF2B5EF4-FFF2-40B4-BE49-F238E27FC236}">
                <a16:creationId xmlns:a16="http://schemas.microsoft.com/office/drawing/2014/main" id="{33658C2B-A835-335D-6D2A-AD435F3926CC}"/>
              </a:ext>
            </a:extLst>
          </p:cNvPr>
          <p:cNvSpPr>
            <a:spLocks noGrp="1"/>
          </p:cNvSpPr>
          <p:nvPr>
            <p:ph type="sldNum" sz="quarter" idx="12"/>
          </p:nvPr>
        </p:nvSpPr>
        <p:spPr/>
        <p:txBody>
          <a:bodyPr/>
          <a:lstStyle/>
          <a:p>
            <a:fld id="{D57F1E4F-1CFF-5643-939E-217C01CDF565}" type="slidenum">
              <a:rPr lang="en-US" smtClean="0"/>
              <a:pPr/>
              <a:t>30</a:t>
            </a:fld>
            <a:endParaRPr lang="en-US"/>
          </a:p>
        </p:txBody>
      </p:sp>
      <p:pic>
        <p:nvPicPr>
          <p:cNvPr id="6" name="Picture 2">
            <a:extLst>
              <a:ext uri="{FF2B5EF4-FFF2-40B4-BE49-F238E27FC236}">
                <a16:creationId xmlns:a16="http://schemas.microsoft.com/office/drawing/2014/main" id="{CF307E0E-E875-C78D-351C-63B1B5C17F2F}"/>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9822896" y="5352027"/>
            <a:ext cx="914400" cy="114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868621-B431-A2C4-00FC-A9DE96C2B7B2}"/>
              </a:ext>
            </a:extLst>
          </p:cNvPr>
          <p:cNvSpPr txBox="1"/>
          <p:nvPr/>
        </p:nvSpPr>
        <p:spPr>
          <a:xfrm>
            <a:off x="9506643" y="6456186"/>
            <a:ext cx="1554480" cy="461665"/>
          </a:xfrm>
          <a:prstGeom prst="rect">
            <a:avLst/>
          </a:prstGeom>
          <a:noFill/>
          <a:ln>
            <a:noFill/>
          </a:ln>
        </p:spPr>
        <p:txBody>
          <a:bodyPr wrap="square" rtlCol="0">
            <a:spAutoFit/>
          </a:bodyPr>
          <a:lstStyle/>
          <a:p>
            <a:pPr algn="ctr"/>
            <a:r>
              <a:rPr lang="en-US" sz="1200"/>
              <a:t>Rusty Bost</a:t>
            </a:r>
          </a:p>
          <a:p>
            <a:pPr algn="ctr"/>
            <a:r>
              <a:rPr lang="en-US" sz="1200"/>
              <a:t>City of Gastonia</a:t>
            </a:r>
          </a:p>
        </p:txBody>
      </p:sp>
      <p:pic>
        <p:nvPicPr>
          <p:cNvPr id="3074" name="Picture 2" descr="City of Gastonia (@CityofGastonia) / Twitter">
            <a:extLst>
              <a:ext uri="{FF2B5EF4-FFF2-40B4-BE49-F238E27FC236}">
                <a16:creationId xmlns:a16="http://schemas.microsoft.com/office/drawing/2014/main" id="{D44866B8-CC5F-4181-AFE2-47CD0C70FE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79896" y="1941645"/>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ity of Clinton | Visit Sampson NC : Visit Sampson NC">
            <a:extLst>
              <a:ext uri="{FF2B5EF4-FFF2-40B4-BE49-F238E27FC236}">
                <a16:creationId xmlns:a16="http://schemas.microsoft.com/office/drawing/2014/main" id="{6A2E4869-5BD5-8F45-A388-1910C29E856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1913" y="1845210"/>
            <a:ext cx="4235652"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3BA1E2EF-CE32-4B80-A8E2-9C9457859E54" descr="IMG_0045.JPG">
            <a:extLst>
              <a:ext uri="{FF2B5EF4-FFF2-40B4-BE49-F238E27FC236}">
                <a16:creationId xmlns:a16="http://schemas.microsoft.com/office/drawing/2014/main" id="{B6E0D9E8-865D-F184-81E8-CB092E0BA58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661289" y="5352028"/>
            <a:ext cx="914401"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BC12A6-CE0D-E322-3F97-0E32A612B3AE}"/>
              </a:ext>
            </a:extLst>
          </p:cNvPr>
          <p:cNvSpPr txBox="1"/>
          <p:nvPr/>
        </p:nvSpPr>
        <p:spPr>
          <a:xfrm>
            <a:off x="8345037" y="6456186"/>
            <a:ext cx="1554480" cy="461665"/>
          </a:xfrm>
          <a:prstGeom prst="rect">
            <a:avLst/>
          </a:prstGeom>
          <a:noFill/>
          <a:ln>
            <a:noFill/>
          </a:ln>
        </p:spPr>
        <p:txBody>
          <a:bodyPr wrap="square" rtlCol="0">
            <a:spAutoFit/>
          </a:bodyPr>
          <a:lstStyle/>
          <a:p>
            <a:pPr algn="ctr"/>
            <a:r>
              <a:rPr lang="en-US" sz="1200"/>
              <a:t>Adam McLamb</a:t>
            </a:r>
          </a:p>
          <a:p>
            <a:pPr algn="ctr"/>
            <a:r>
              <a:rPr lang="en-US" sz="1200"/>
              <a:t>Town of Indian Trail</a:t>
            </a:r>
          </a:p>
        </p:txBody>
      </p:sp>
      <p:pic>
        <p:nvPicPr>
          <p:cNvPr id="10" name="Picture 8" descr="Services | Indian Trail, NC">
            <a:extLst>
              <a:ext uri="{FF2B5EF4-FFF2-40B4-BE49-F238E27FC236}">
                <a16:creationId xmlns:a16="http://schemas.microsoft.com/office/drawing/2014/main" id="{7F8F6FC2-FDAE-E9D2-09E1-5C4B632B16E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71000" y="3541845"/>
            <a:ext cx="300802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031_0_Combined">
            <a:hlinkClick r:id="" action="ppaction://media"/>
            <a:extLst>
              <a:ext uri="{FF2B5EF4-FFF2-40B4-BE49-F238E27FC236}">
                <a16:creationId xmlns:a16="http://schemas.microsoft.com/office/drawing/2014/main" id="{36B84A58-7651-CD45-6CEF-BE1D8B104B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70213" y="2324100"/>
            <a:ext cx="609600" cy="609600"/>
          </a:xfrm>
          <a:prstGeom prst="rect">
            <a:avLst/>
          </a:prstGeom>
        </p:spPr>
      </p:pic>
    </p:spTree>
    <p:extLst>
      <p:ext uri="{BB962C8B-B14F-4D97-AF65-F5344CB8AC3E}">
        <p14:creationId xmlns:p14="http://schemas.microsoft.com/office/powerpoint/2010/main" val="455165128"/>
      </p:ext>
    </p:extLst>
  </p:cSld>
  <p:clrMapOvr>
    <a:masterClrMapping/>
  </p:clrMapOvr>
  <mc:AlternateContent xmlns:mc="http://schemas.openxmlformats.org/markup-compatibility/2006" xmlns:p14="http://schemas.microsoft.com/office/powerpoint/2010/main">
    <mc:Choice Requires="p14">
      <p:transition spd="slow" p14:dur="2000" advTm="667000"/>
    </mc:Choice>
    <mc:Fallback xmlns="">
      <p:transition spd="slow" advTm="6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9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Autofit/>
          </a:bodyPr>
          <a:lstStyle/>
          <a:p>
            <a:r>
              <a:rPr lang="en-US" sz="4100"/>
              <a:t>APWA helped my career in public works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6306635" y="1881392"/>
            <a:ext cx="4438650" cy="4597008"/>
          </a:xfrm>
        </p:spPr>
        <p:txBody>
          <a:bodyPr anchor="t" anchorCtr="0">
            <a:normAutofit fontScale="85000" lnSpcReduction="20000"/>
          </a:bodyPr>
          <a:lstStyle/>
          <a:p>
            <a:pPr marL="0" marR="0" lvl="0" indent="0">
              <a:spcBef>
                <a:spcPts val="0"/>
              </a:spcBef>
              <a:spcAft>
                <a:spcPts val="0"/>
              </a:spcAft>
              <a:buNone/>
            </a:pPr>
            <a:endParaRPr lang="en-US" sz="2400">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a:effectLst/>
                <a:latin typeface="Century Gothic" panose="020B0502020202020204" pitchFamily="34" charset="0"/>
                <a:ea typeface="Times New Roman" panose="02020603050405020304" pitchFamily="18" charset="0"/>
              </a:rPr>
              <a:t>Public Works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Times New Roman" panose="02020603050405020304" pitchFamily="18" charset="0"/>
              </a:rPr>
              <a:t>Started my career 2005</a:t>
            </a:r>
          </a:p>
          <a:p>
            <a:pPr marL="666900" lvl="1" indent="-342900">
              <a:spcBef>
                <a:spcPts val="0"/>
              </a:spcBef>
              <a:spcAft>
                <a:spcPts val="0"/>
              </a:spcAft>
              <a:buFont typeface="Symbol" panose="05050102010706020507" pitchFamily="18" charset="2"/>
              <a:buChar char=""/>
            </a:pPr>
            <a:r>
              <a:rPr lang="en-US" sz="2200">
                <a:effectLst/>
                <a:latin typeface="Century Gothic" panose="020B0502020202020204" pitchFamily="34" charset="0"/>
                <a:ea typeface="Times New Roman" panose="02020603050405020304" pitchFamily="18" charset="0"/>
              </a:rPr>
              <a:t>Many networking opportunities have led me to good jobs</a:t>
            </a:r>
            <a:endParaRPr lang="en-US" sz="2200">
              <a:latin typeface="Century Gothic" panose="020B0502020202020204" pitchFamily="34" charset="0"/>
              <a:ea typeface="Times New Roman" panose="02020603050405020304" pitchFamily="18" charset="0"/>
            </a:endParaRPr>
          </a:p>
          <a:p>
            <a:pPr marL="666900" lvl="1" indent="-342900">
              <a:spcBef>
                <a:spcPts val="0"/>
              </a:spcBef>
              <a:spcAft>
                <a:spcPts val="0"/>
              </a:spcAft>
              <a:buFont typeface="Symbol" panose="05050102010706020507" pitchFamily="18" charset="2"/>
              <a:buChar char=""/>
            </a:pPr>
            <a:r>
              <a:rPr lang="en-US" sz="2200">
                <a:effectLst/>
                <a:latin typeface="Century Gothic" panose="020B0502020202020204" pitchFamily="34" charset="0"/>
                <a:ea typeface="Times New Roman" panose="02020603050405020304" pitchFamily="18" charset="0"/>
              </a:rPr>
              <a:t>Eventually led me to Private Sector Work</a:t>
            </a:r>
          </a:p>
          <a:p>
            <a:pPr marL="324000" lvl="1" indent="0">
              <a:spcBef>
                <a:spcPts val="0"/>
              </a:spcBef>
              <a:spcAft>
                <a:spcPts val="0"/>
              </a:spcAft>
              <a:buNone/>
            </a:pPr>
            <a:endParaRPr lang="en-US" sz="2200">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a:latin typeface="Century Gothic" panose="020B0502020202020204" pitchFamily="34" charset="0"/>
                <a:ea typeface="Times New Roman" panose="02020603050405020304" pitchFamily="18" charset="0"/>
              </a:rPr>
              <a:t>Why A</a:t>
            </a:r>
            <a:r>
              <a:rPr lang="en-US" sz="2400">
                <a:effectLst/>
                <a:latin typeface="Century Gothic" panose="020B0502020202020204" pitchFamily="34" charset="0"/>
                <a:ea typeface="Times New Roman" panose="02020603050405020304" pitchFamily="18" charset="0"/>
              </a:rPr>
              <a:t>PWA?</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Times New Roman" panose="02020603050405020304" pitchFamily="18" charset="0"/>
              </a:rPr>
              <a:t>Grew my network to people across the state</a:t>
            </a:r>
            <a:endParaRPr lang="en-US" sz="2200">
              <a:effectLst/>
              <a:latin typeface="Century Gothic" panose="020B0502020202020204" pitchFamily="34" charset="0"/>
              <a:ea typeface="Times New Roman" panose="02020603050405020304" pitchFamily="18" charset="0"/>
            </a:endParaRP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Unlimited number of Resources</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Currently President Elect for APWA-NC</a:t>
            </a:r>
          </a:p>
          <a:p>
            <a:pPr marL="666900" lvl="1" indent="-342900">
              <a:spcBef>
                <a:spcPts val="0"/>
              </a:spcBef>
              <a:spcAft>
                <a:spcPts val="0"/>
              </a:spcAft>
              <a:buFont typeface="Symbol" panose="05050102010706020507" pitchFamily="18" charset="2"/>
              <a:buChar char=""/>
            </a:pPr>
            <a:r>
              <a:rPr lang="en-US" sz="2200">
                <a:latin typeface="Century Gothic" panose="020B0502020202020204" pitchFamily="34" charset="0"/>
                <a:ea typeface="Calibri" panose="020F0502020204030204" pitchFamily="34" charset="0"/>
              </a:rPr>
              <a:t>Keeps me connected with new technologies, private and public sector</a:t>
            </a: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2400">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100">
              <a:effectLst/>
              <a:latin typeface="Calibri" panose="020F0502020204030204" pitchFamily="34" charset="0"/>
              <a:ea typeface="Calibri" panose="020F0502020204030204" pitchFamily="34" charset="0"/>
            </a:endParaRPr>
          </a:p>
          <a:p>
            <a:endParaRPr lang="en-US"/>
          </a:p>
        </p:txBody>
      </p:sp>
      <p:grpSp>
        <p:nvGrpSpPr>
          <p:cNvPr id="15" name="Group 14">
            <a:extLst>
              <a:ext uri="{FF2B5EF4-FFF2-40B4-BE49-F238E27FC236}">
                <a16:creationId xmlns:a16="http://schemas.microsoft.com/office/drawing/2014/main" id="{8CA99EBA-6463-F1A6-6373-EEDBEC3FD69E}"/>
              </a:ext>
            </a:extLst>
          </p:cNvPr>
          <p:cNvGrpSpPr/>
          <p:nvPr/>
        </p:nvGrpSpPr>
        <p:grpSpPr>
          <a:xfrm>
            <a:off x="1571635" y="1997146"/>
            <a:ext cx="2162008" cy="4365500"/>
            <a:chOff x="-2166" y="1881391"/>
            <a:chExt cx="2162008" cy="4365500"/>
          </a:xfrm>
        </p:grpSpPr>
        <p:graphicFrame>
          <p:nvGraphicFramePr>
            <p:cNvPr id="9" name="Diagram 8">
              <a:extLst>
                <a:ext uri="{FF2B5EF4-FFF2-40B4-BE49-F238E27FC236}">
                  <a16:creationId xmlns:a16="http://schemas.microsoft.com/office/drawing/2014/main" id="{B476B4D3-2B4D-B925-C8F0-21DAC849730A}"/>
                </a:ext>
              </a:extLst>
            </p:cNvPr>
            <p:cNvGraphicFramePr/>
            <p:nvPr/>
          </p:nvGraphicFramePr>
          <p:xfrm>
            <a:off x="199366" y="2254312"/>
            <a:ext cx="1761402" cy="39925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9570DFC3-9A75-650C-6C3F-AA9B0A29CA38}"/>
                </a:ext>
              </a:extLst>
            </p:cNvPr>
            <p:cNvSpPr txBox="1"/>
            <p:nvPr/>
          </p:nvSpPr>
          <p:spPr>
            <a:xfrm>
              <a:off x="-2166" y="1881391"/>
              <a:ext cx="2162008" cy="369332"/>
            </a:xfrm>
            <a:prstGeom prst="rect">
              <a:avLst/>
            </a:prstGeom>
            <a:noFill/>
          </p:spPr>
          <p:txBody>
            <a:bodyPr wrap="square" rtlCol="0">
              <a:spAutoFit/>
            </a:bodyPr>
            <a:lstStyle/>
            <a:p>
              <a:pPr algn="ctr"/>
              <a:r>
                <a:rPr lang="en-US" b="1">
                  <a:solidFill>
                    <a:srgbClr val="00B050"/>
                  </a:solidFill>
                </a:rPr>
                <a:t>PROFESSIONAL</a:t>
              </a:r>
            </a:p>
          </p:txBody>
        </p:sp>
      </p:grpSp>
      <p:grpSp>
        <p:nvGrpSpPr>
          <p:cNvPr id="14" name="Group 13">
            <a:extLst>
              <a:ext uri="{FF2B5EF4-FFF2-40B4-BE49-F238E27FC236}">
                <a16:creationId xmlns:a16="http://schemas.microsoft.com/office/drawing/2014/main" id="{47899CC0-C500-E14C-A9CC-45BD2F3A14DE}"/>
              </a:ext>
            </a:extLst>
          </p:cNvPr>
          <p:cNvGrpSpPr/>
          <p:nvPr/>
        </p:nvGrpSpPr>
        <p:grpSpPr>
          <a:xfrm>
            <a:off x="4123964" y="1918016"/>
            <a:ext cx="1761402" cy="4361912"/>
            <a:chOff x="2363216" y="1884980"/>
            <a:chExt cx="1761402" cy="4361912"/>
          </a:xfrm>
          <a:solidFill>
            <a:schemeClr val="accent2">
              <a:lumMod val="20000"/>
              <a:lumOff val="80000"/>
            </a:schemeClr>
          </a:solidFill>
        </p:grpSpPr>
        <p:graphicFrame>
          <p:nvGraphicFramePr>
            <p:cNvPr id="10" name="Diagram 9">
              <a:extLst>
                <a:ext uri="{FF2B5EF4-FFF2-40B4-BE49-F238E27FC236}">
                  <a16:creationId xmlns:a16="http://schemas.microsoft.com/office/drawing/2014/main" id="{DA2BF4B7-426F-84C1-9F38-BB20D4F12D0B}"/>
                </a:ext>
              </a:extLst>
            </p:cNvPr>
            <p:cNvGraphicFramePr/>
            <p:nvPr/>
          </p:nvGraphicFramePr>
          <p:xfrm>
            <a:off x="2363216" y="2254312"/>
            <a:ext cx="1761402" cy="39925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extBox 11">
              <a:extLst>
                <a:ext uri="{FF2B5EF4-FFF2-40B4-BE49-F238E27FC236}">
                  <a16:creationId xmlns:a16="http://schemas.microsoft.com/office/drawing/2014/main" id="{A214FA67-7EB8-B786-A0BE-5480873B9819}"/>
                </a:ext>
              </a:extLst>
            </p:cNvPr>
            <p:cNvSpPr txBox="1"/>
            <p:nvPr/>
          </p:nvSpPr>
          <p:spPr>
            <a:xfrm>
              <a:off x="2363216" y="1884980"/>
              <a:ext cx="1761402" cy="369332"/>
            </a:xfrm>
            <a:prstGeom prst="rect">
              <a:avLst/>
            </a:prstGeom>
            <a:grpFill/>
          </p:spPr>
          <p:txBody>
            <a:bodyPr wrap="square" rtlCol="0">
              <a:spAutoFit/>
            </a:bodyPr>
            <a:lstStyle/>
            <a:p>
              <a:pPr algn="ctr"/>
              <a:r>
                <a:rPr lang="en-US" b="1">
                  <a:solidFill>
                    <a:srgbClr val="C00000"/>
                  </a:solidFill>
                </a:rPr>
                <a:t>APWA</a:t>
              </a:r>
            </a:p>
          </p:txBody>
        </p:sp>
      </p:grpSp>
      <p:sp>
        <p:nvSpPr>
          <p:cNvPr id="16" name="TextBox 15">
            <a:extLst>
              <a:ext uri="{FF2B5EF4-FFF2-40B4-BE49-F238E27FC236}">
                <a16:creationId xmlns:a16="http://schemas.microsoft.com/office/drawing/2014/main" id="{505D58F8-04E7-D8C0-18F2-4348356ABCF8}"/>
              </a:ext>
            </a:extLst>
          </p:cNvPr>
          <p:cNvSpPr txBox="1"/>
          <p:nvPr/>
        </p:nvSpPr>
        <p:spPr>
          <a:xfrm>
            <a:off x="10114035" y="6422532"/>
            <a:ext cx="2247625" cy="461665"/>
          </a:xfrm>
          <a:prstGeom prst="rect">
            <a:avLst/>
          </a:prstGeom>
          <a:noFill/>
          <a:ln>
            <a:noFill/>
          </a:ln>
        </p:spPr>
        <p:txBody>
          <a:bodyPr wrap="square" rtlCol="0">
            <a:spAutoFit/>
          </a:bodyPr>
          <a:lstStyle/>
          <a:p>
            <a:pPr algn="ctr"/>
            <a:r>
              <a:rPr lang="en-US" sz="1200"/>
              <a:t>Magda P. Holloway</a:t>
            </a:r>
          </a:p>
          <a:p>
            <a:pPr algn="ctr"/>
            <a:r>
              <a:rPr lang="en-US" sz="1200"/>
              <a:t>Summit Design &amp; Engineering</a:t>
            </a:r>
          </a:p>
        </p:txBody>
      </p:sp>
      <p:sp>
        <p:nvSpPr>
          <p:cNvPr id="5" name="Slide Number Placeholder 4">
            <a:extLst>
              <a:ext uri="{FF2B5EF4-FFF2-40B4-BE49-F238E27FC236}">
                <a16:creationId xmlns:a16="http://schemas.microsoft.com/office/drawing/2014/main" id="{5A65E4B6-5012-ACF1-1EA1-852F77A3B106}"/>
              </a:ext>
            </a:extLst>
          </p:cNvPr>
          <p:cNvSpPr>
            <a:spLocks noGrp="1"/>
          </p:cNvSpPr>
          <p:nvPr>
            <p:ph type="sldNum" sz="quarter" idx="12"/>
          </p:nvPr>
        </p:nvSpPr>
        <p:spPr/>
        <p:txBody>
          <a:bodyPr/>
          <a:lstStyle/>
          <a:p>
            <a:fld id="{D57F1E4F-1CFF-5643-939E-217C01CDF565}" type="slidenum">
              <a:rPr lang="en-US" smtClean="0"/>
              <a:pPr/>
              <a:t>31</a:t>
            </a:fld>
            <a:endParaRPr lang="en-US"/>
          </a:p>
        </p:txBody>
      </p:sp>
      <p:pic>
        <p:nvPicPr>
          <p:cNvPr id="4" name="Picture 2">
            <a:extLst>
              <a:ext uri="{FF2B5EF4-FFF2-40B4-BE49-F238E27FC236}">
                <a16:creationId xmlns:a16="http://schemas.microsoft.com/office/drawing/2014/main" id="{E00F6659-B970-DD2B-801C-2D9A23AA2A6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0780648" y="5288925"/>
            <a:ext cx="914400"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032_MH">
            <a:hlinkClick r:id="" action="ppaction://media"/>
            <a:extLst>
              <a:ext uri="{FF2B5EF4-FFF2-40B4-BE49-F238E27FC236}">
                <a16:creationId xmlns:a16="http://schemas.microsoft.com/office/drawing/2014/main" id="{7C6385C3-B13E-A6F5-45EE-8C2B400605E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09325" y="4359275"/>
            <a:ext cx="609600" cy="609600"/>
          </a:xfrm>
          <a:prstGeom prst="rect">
            <a:avLst/>
          </a:prstGeom>
        </p:spPr>
      </p:pic>
    </p:spTree>
    <p:extLst>
      <p:ext uri="{BB962C8B-B14F-4D97-AF65-F5344CB8AC3E}">
        <p14:creationId xmlns:p14="http://schemas.microsoft.com/office/powerpoint/2010/main" val="2937138223"/>
      </p:ext>
    </p:extLst>
  </p:cSld>
  <p:clrMapOvr>
    <a:masterClrMapping/>
  </p:clrMapOvr>
  <mc:AlternateContent xmlns:mc="http://schemas.openxmlformats.org/markup-compatibility/2006" xmlns:p14="http://schemas.microsoft.com/office/powerpoint/2010/main">
    <mc:Choice Requires="p14">
      <p:transition spd="slow" p14:dur="2000" advTm="189000"/>
    </mc:Choice>
    <mc:Fallback xmlns="">
      <p:transition spd="slow" advTm="18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Important Links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normAutofit/>
          </a:bodyPr>
          <a:lstStyle/>
          <a:p>
            <a:r>
              <a:rPr lang="en-US" sz="2800">
                <a:hlinkClick r:id="rId4"/>
              </a:rPr>
              <a:t>APWA-NC Leadership &amp; Management Division Page</a:t>
            </a:r>
            <a:endParaRPr lang="en-US" sz="2800"/>
          </a:p>
          <a:p>
            <a:r>
              <a:rPr lang="en-US" sz="2800">
                <a:hlinkClick r:id="rId5"/>
              </a:rPr>
              <a:t>APWA-NC Website</a:t>
            </a:r>
            <a:endParaRPr lang="en-US" sz="2800">
              <a:hlinkClick r:id="rId6"/>
            </a:endParaRPr>
          </a:p>
          <a:p>
            <a:r>
              <a:rPr lang="en-US" sz="2800">
                <a:hlinkClick r:id="rId6"/>
              </a:rPr>
              <a:t>APWA Student Outreach Webpage</a:t>
            </a:r>
            <a:endParaRPr lang="en-US" sz="2800"/>
          </a:p>
          <a:p>
            <a:r>
              <a:rPr lang="en-US" sz="2800">
                <a:hlinkClick r:id="rId7"/>
              </a:rPr>
              <a:t>Public Works Career Reference Chart</a:t>
            </a:r>
            <a:endParaRPr lang="en-US" sz="2800"/>
          </a:p>
          <a:p>
            <a:r>
              <a:rPr lang="en-US" sz="2800">
                <a:hlinkClick r:id="rId8"/>
              </a:rPr>
              <a:t>APWA Open Jobs </a:t>
            </a:r>
            <a:endParaRPr lang="en-US" sz="2800"/>
          </a:p>
        </p:txBody>
      </p:sp>
      <p:sp>
        <p:nvSpPr>
          <p:cNvPr id="4" name="Slide Number Placeholder 3">
            <a:extLst>
              <a:ext uri="{FF2B5EF4-FFF2-40B4-BE49-F238E27FC236}">
                <a16:creationId xmlns:a16="http://schemas.microsoft.com/office/drawing/2014/main" id="{F3C53438-40E7-C66A-9C18-1F564E4BFCC0}"/>
              </a:ext>
            </a:extLst>
          </p:cNvPr>
          <p:cNvSpPr>
            <a:spLocks noGrp="1"/>
          </p:cNvSpPr>
          <p:nvPr>
            <p:ph type="sldNum" sz="quarter" idx="12"/>
          </p:nvPr>
        </p:nvSpPr>
        <p:spPr/>
        <p:txBody>
          <a:bodyPr/>
          <a:lstStyle/>
          <a:p>
            <a:fld id="{D57F1E4F-1CFF-5643-939E-217C01CDF565}" type="slidenum">
              <a:rPr lang="en-US" smtClean="0"/>
              <a:pPr/>
              <a:t>32</a:t>
            </a:fld>
            <a:endParaRPr lang="en-US"/>
          </a:p>
        </p:txBody>
      </p:sp>
      <p:pic>
        <p:nvPicPr>
          <p:cNvPr id="5" name="033_TW">
            <a:hlinkClick r:id="" action="ppaction://media"/>
            <a:extLst>
              <a:ext uri="{FF2B5EF4-FFF2-40B4-BE49-F238E27FC236}">
                <a16:creationId xmlns:a16="http://schemas.microsoft.com/office/drawing/2014/main" id="{B778C0B3-35A7-B0B5-8FE6-F6B89E09F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02125" y="4914900"/>
            <a:ext cx="609600" cy="609600"/>
          </a:xfrm>
          <a:prstGeom prst="rect">
            <a:avLst/>
          </a:prstGeom>
        </p:spPr>
      </p:pic>
    </p:spTree>
    <p:extLst>
      <p:ext uri="{BB962C8B-B14F-4D97-AF65-F5344CB8AC3E}">
        <p14:creationId xmlns:p14="http://schemas.microsoft.com/office/powerpoint/2010/main" val="60625827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Questions for you</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normAutofit/>
          </a:bodyPr>
          <a:lstStyle/>
          <a:p>
            <a:r>
              <a:rPr lang="en-US" sz="2800">
                <a:solidFill>
                  <a:schemeClr val="tx1"/>
                </a:solidFill>
              </a:rPr>
              <a:t>Google Form to collect some responses from you. </a:t>
            </a:r>
          </a:p>
          <a:p>
            <a:r>
              <a:rPr lang="en-US" sz="2800">
                <a:solidFill>
                  <a:schemeClr val="tx1"/>
                </a:solidFill>
              </a:rPr>
              <a:t>There is a section for any questions you have for us and we will try to respond as they come in. </a:t>
            </a:r>
            <a:endParaRPr lang="en-US" sz="2800">
              <a:solidFill>
                <a:schemeClr val="tx1"/>
              </a:solidFill>
              <a:hlinkClick r:id="rId4">
                <a:extLst>
                  <a:ext uri="{A12FA001-AC4F-418D-AE19-62706E023703}">
                    <ahyp:hlinkClr xmlns:ahyp="http://schemas.microsoft.com/office/drawing/2018/hyperlinkcolor" val="tx"/>
                  </a:ext>
                </a:extLst>
              </a:hlinkClick>
            </a:endParaRPr>
          </a:p>
          <a:p>
            <a:r>
              <a:rPr lang="en-US" sz="2800">
                <a:solidFill>
                  <a:srgbClr val="828282"/>
                </a:solidFill>
                <a:hlinkClick r:id="rId4">
                  <a:extLst>
                    <a:ext uri="{A12FA001-AC4F-418D-AE19-62706E023703}">
                      <ahyp:hlinkClr xmlns:ahyp="http://schemas.microsoft.com/office/drawing/2018/hyperlinkcolor" val="tx"/>
                    </a:ext>
                  </a:extLst>
                </a:hlinkClick>
              </a:rPr>
              <a:t>https://docs.google.com/forms/d/e/1FAIpQLSeaE494xaj8aJRGmI4X8EzzQZIYozYfQYNFGgd1HGcE0XoXbQ/viewform?usp=sf_link</a:t>
            </a:r>
            <a:endParaRPr lang="en-US" sz="2800"/>
          </a:p>
        </p:txBody>
      </p:sp>
      <p:sp>
        <p:nvSpPr>
          <p:cNvPr id="4" name="Slide Number Placeholder 3">
            <a:extLst>
              <a:ext uri="{FF2B5EF4-FFF2-40B4-BE49-F238E27FC236}">
                <a16:creationId xmlns:a16="http://schemas.microsoft.com/office/drawing/2014/main" id="{F3C53438-40E7-C66A-9C18-1F564E4BFCC0}"/>
              </a:ext>
            </a:extLst>
          </p:cNvPr>
          <p:cNvSpPr>
            <a:spLocks noGrp="1"/>
          </p:cNvSpPr>
          <p:nvPr>
            <p:ph type="sldNum" sz="quarter" idx="12"/>
          </p:nvPr>
        </p:nvSpPr>
        <p:spPr/>
        <p:txBody>
          <a:bodyPr/>
          <a:lstStyle/>
          <a:p>
            <a:fld id="{D57F1E4F-1CFF-5643-939E-217C01CDF565}" type="slidenum">
              <a:rPr lang="en-US" smtClean="0"/>
              <a:pPr/>
              <a:t>33</a:t>
            </a:fld>
            <a:endParaRPr lang="en-US"/>
          </a:p>
        </p:txBody>
      </p:sp>
      <p:pic>
        <p:nvPicPr>
          <p:cNvPr id="5" name="034_TW">
            <a:hlinkClick r:id="" action="ppaction://media"/>
            <a:extLst>
              <a:ext uri="{FF2B5EF4-FFF2-40B4-BE49-F238E27FC236}">
                <a16:creationId xmlns:a16="http://schemas.microsoft.com/office/drawing/2014/main" id="{8D3B779B-A6C2-5B5C-9612-EADA950D7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1688" y="5405438"/>
            <a:ext cx="609600" cy="609600"/>
          </a:xfrm>
          <a:prstGeom prst="rect">
            <a:avLst/>
          </a:prstGeom>
        </p:spPr>
      </p:pic>
    </p:spTree>
    <p:extLst>
      <p:ext uri="{BB962C8B-B14F-4D97-AF65-F5344CB8AC3E}">
        <p14:creationId xmlns:p14="http://schemas.microsoft.com/office/powerpoint/2010/main" val="101221366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ong hair smiling&#10;&#10;Description automatically generated with low confidence">
            <a:extLst>
              <a:ext uri="{FF2B5EF4-FFF2-40B4-BE49-F238E27FC236}">
                <a16:creationId xmlns:a16="http://schemas.microsoft.com/office/drawing/2014/main" id="{7654EA39-3C71-6B01-FF38-EA58E9CEA4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766149" y="3598375"/>
            <a:ext cx="914400" cy="1143000"/>
          </a:xfrm>
          <a:prstGeom prst="rect">
            <a:avLst/>
          </a:prstGeom>
          <a:ln w="19050">
            <a:solidFill>
              <a:schemeClr val="tx1"/>
            </a:solidFill>
          </a:ln>
        </p:spPr>
      </p:pic>
      <p:sp>
        <p:nvSpPr>
          <p:cNvPr id="55" name="TextBox 54">
            <a:extLst>
              <a:ext uri="{FF2B5EF4-FFF2-40B4-BE49-F238E27FC236}">
                <a16:creationId xmlns:a16="http://schemas.microsoft.com/office/drawing/2014/main" id="{9E09462E-97A8-0831-8A49-F2BC83447505}"/>
              </a:ext>
            </a:extLst>
          </p:cNvPr>
          <p:cNvSpPr txBox="1"/>
          <p:nvPr/>
        </p:nvSpPr>
        <p:spPr>
          <a:xfrm>
            <a:off x="5680549" y="3598375"/>
            <a:ext cx="2347545" cy="1200329"/>
          </a:xfrm>
          <a:prstGeom prst="rect">
            <a:avLst/>
          </a:prstGeom>
          <a:noFill/>
        </p:spPr>
        <p:txBody>
          <a:bodyPr wrap="square" rtlCol="0">
            <a:spAutoFit/>
          </a:bodyPr>
          <a:lstStyle/>
          <a:p>
            <a:r>
              <a:rPr lang="en-US" sz="1200"/>
              <a:t>Allison Wilson</a:t>
            </a:r>
          </a:p>
          <a:p>
            <a:r>
              <a:rPr lang="en-US" sz="1200"/>
              <a:t>Technology Committee Chair</a:t>
            </a:r>
          </a:p>
          <a:p>
            <a:r>
              <a:rPr lang="en-US" sz="1200"/>
              <a:t>Design Engineer</a:t>
            </a:r>
          </a:p>
          <a:p>
            <a:r>
              <a:rPr lang="en-US" sz="1200"/>
              <a:t>ESP Associates, Inc</a:t>
            </a:r>
          </a:p>
          <a:p>
            <a:r>
              <a:rPr lang="en-US" sz="1200"/>
              <a:t>(919) 491-7733</a:t>
            </a:r>
          </a:p>
          <a:p>
            <a:r>
              <a:rPr lang="en-US" sz="1200">
                <a:hlinkClick r:id="rId5"/>
              </a:rPr>
              <a:t>Awilson@espassociates.com</a:t>
            </a:r>
            <a:r>
              <a:rPr lang="en-US" sz="1200"/>
              <a:t> </a:t>
            </a:r>
          </a:p>
        </p:txBody>
      </p:sp>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Presenter Contact information</a:t>
            </a:r>
          </a:p>
        </p:txBody>
      </p:sp>
      <p:sp>
        <p:nvSpPr>
          <p:cNvPr id="58" name="TextBox 57">
            <a:extLst>
              <a:ext uri="{FF2B5EF4-FFF2-40B4-BE49-F238E27FC236}">
                <a16:creationId xmlns:a16="http://schemas.microsoft.com/office/drawing/2014/main" id="{2860F821-7513-1D70-84C7-1F6180F1C9DB}"/>
              </a:ext>
            </a:extLst>
          </p:cNvPr>
          <p:cNvSpPr txBox="1"/>
          <p:nvPr/>
        </p:nvSpPr>
        <p:spPr>
          <a:xfrm>
            <a:off x="5680549" y="5237926"/>
            <a:ext cx="3508718" cy="1015663"/>
          </a:xfrm>
          <a:prstGeom prst="rect">
            <a:avLst/>
          </a:prstGeom>
          <a:noFill/>
        </p:spPr>
        <p:txBody>
          <a:bodyPr wrap="square" rtlCol="0">
            <a:spAutoFit/>
          </a:bodyPr>
          <a:lstStyle/>
          <a:p>
            <a:r>
              <a:rPr lang="en-US" sz="1200"/>
              <a:t>Sherri Jones</a:t>
            </a:r>
          </a:p>
          <a:p>
            <a:r>
              <a:rPr lang="en-US" sz="1200"/>
              <a:t>Workforce &amp; Career Development Program Manager</a:t>
            </a:r>
          </a:p>
          <a:p>
            <a:r>
              <a:rPr lang="en-US" sz="1200"/>
              <a:t>City of Charlotte </a:t>
            </a:r>
          </a:p>
          <a:p>
            <a:r>
              <a:rPr lang="en-US" sz="1200"/>
              <a:t>(980) 312-4486</a:t>
            </a:r>
          </a:p>
          <a:p>
            <a:r>
              <a:rPr lang="en-US" sz="1200">
                <a:hlinkClick r:id="rId6"/>
              </a:rPr>
              <a:t>Sherri.Jones@charlottenc.gov</a:t>
            </a:r>
            <a:r>
              <a:rPr lang="en-US" sz="1200"/>
              <a:t> </a:t>
            </a:r>
          </a:p>
        </p:txBody>
      </p:sp>
      <p:grpSp>
        <p:nvGrpSpPr>
          <p:cNvPr id="59" name="Group 58">
            <a:extLst>
              <a:ext uri="{FF2B5EF4-FFF2-40B4-BE49-F238E27FC236}">
                <a16:creationId xmlns:a16="http://schemas.microsoft.com/office/drawing/2014/main" id="{C0D01C93-54BD-629E-1D2B-E654BFA53E5E}"/>
              </a:ext>
            </a:extLst>
          </p:cNvPr>
          <p:cNvGrpSpPr/>
          <p:nvPr/>
        </p:nvGrpSpPr>
        <p:grpSpPr>
          <a:xfrm>
            <a:off x="4766149" y="1958824"/>
            <a:ext cx="3415023" cy="1384995"/>
            <a:chOff x="421291" y="1957924"/>
            <a:chExt cx="3415023" cy="1384995"/>
          </a:xfrm>
        </p:grpSpPr>
        <p:sp>
          <p:nvSpPr>
            <p:cNvPr id="60" name="Rectangle 59">
              <a:extLst>
                <a:ext uri="{FF2B5EF4-FFF2-40B4-BE49-F238E27FC236}">
                  <a16:creationId xmlns:a16="http://schemas.microsoft.com/office/drawing/2014/main" id="{1CAADB6A-D531-925A-C6CF-B19A064CE49D}"/>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655653BC-CBF0-14BC-A8CC-F938DEE8AD51}"/>
                </a:ext>
              </a:extLst>
            </p:cNvPr>
            <p:cNvSpPr txBox="1"/>
            <p:nvPr/>
          </p:nvSpPr>
          <p:spPr>
            <a:xfrm>
              <a:off x="1335691" y="1957924"/>
              <a:ext cx="2500623" cy="1384995"/>
            </a:xfrm>
            <a:prstGeom prst="rect">
              <a:avLst/>
            </a:prstGeom>
            <a:noFill/>
          </p:spPr>
          <p:txBody>
            <a:bodyPr wrap="square" rtlCol="0">
              <a:spAutoFit/>
            </a:bodyPr>
            <a:lstStyle/>
            <a:p>
              <a:r>
                <a:rPr lang="en-US" sz="1200"/>
                <a:t>Adam McLamb</a:t>
              </a:r>
            </a:p>
            <a:p>
              <a:r>
                <a:rPr lang="en-US" sz="1200"/>
                <a:t>Leadership and Management Division Vice President</a:t>
              </a:r>
            </a:p>
            <a:p>
              <a:r>
                <a:rPr lang="en-US" sz="1200"/>
                <a:t>Town of Indian Trail </a:t>
              </a:r>
            </a:p>
            <a:p>
              <a:r>
                <a:rPr lang="en-US" sz="1200"/>
                <a:t>Public Works Director</a:t>
              </a:r>
            </a:p>
            <a:p>
              <a:r>
                <a:rPr lang="en-US" sz="1200"/>
                <a:t>(980) 210-5283 </a:t>
              </a:r>
            </a:p>
            <a:p>
              <a:r>
                <a:rPr lang="pt-BR" sz="1200">
                  <a:hlinkClick r:id="rId7"/>
                </a:rPr>
                <a:t>ajm@indiantrail.org</a:t>
              </a:r>
              <a:r>
                <a:rPr lang="pt-BR" sz="1200"/>
                <a:t> </a:t>
              </a:r>
              <a:endParaRPr lang="en-US" sz="1200"/>
            </a:p>
          </p:txBody>
        </p:sp>
      </p:grpSp>
      <p:grpSp>
        <p:nvGrpSpPr>
          <p:cNvPr id="65" name="Group 64">
            <a:extLst>
              <a:ext uri="{FF2B5EF4-FFF2-40B4-BE49-F238E27FC236}">
                <a16:creationId xmlns:a16="http://schemas.microsoft.com/office/drawing/2014/main" id="{5859BE9F-907B-F398-5940-98DC0DC4AAD1}"/>
              </a:ext>
            </a:extLst>
          </p:cNvPr>
          <p:cNvGrpSpPr/>
          <p:nvPr/>
        </p:nvGrpSpPr>
        <p:grpSpPr>
          <a:xfrm>
            <a:off x="491828" y="3598375"/>
            <a:ext cx="3608829" cy="1200329"/>
            <a:chOff x="421291" y="1957924"/>
            <a:chExt cx="3608829" cy="1200329"/>
          </a:xfrm>
        </p:grpSpPr>
        <p:sp>
          <p:nvSpPr>
            <p:cNvPr id="66" name="Rectangle 65">
              <a:extLst>
                <a:ext uri="{FF2B5EF4-FFF2-40B4-BE49-F238E27FC236}">
                  <a16:creationId xmlns:a16="http://schemas.microsoft.com/office/drawing/2014/main" id="{16D1EE9E-D083-7C45-5862-73DCE8B85BD7}"/>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a:extLst>
                <a:ext uri="{FF2B5EF4-FFF2-40B4-BE49-F238E27FC236}">
                  <a16:creationId xmlns:a16="http://schemas.microsoft.com/office/drawing/2014/main" id="{A8582944-992B-6766-8B2E-7B04F17B69DD}"/>
                </a:ext>
              </a:extLst>
            </p:cNvPr>
            <p:cNvSpPr txBox="1"/>
            <p:nvPr/>
          </p:nvSpPr>
          <p:spPr>
            <a:xfrm>
              <a:off x="1335691" y="1957924"/>
              <a:ext cx="2694429" cy="1200329"/>
            </a:xfrm>
            <a:prstGeom prst="rect">
              <a:avLst/>
            </a:prstGeom>
            <a:noFill/>
          </p:spPr>
          <p:txBody>
            <a:bodyPr wrap="square" rtlCol="0">
              <a:spAutoFit/>
            </a:bodyPr>
            <a:lstStyle/>
            <a:p>
              <a:r>
                <a:rPr lang="en-US" sz="1200"/>
                <a:t>Magda Holloway</a:t>
              </a:r>
            </a:p>
            <a:p>
              <a:r>
                <a:rPr lang="en-US" sz="1200"/>
                <a:t>APWA-NC President Elect</a:t>
              </a:r>
            </a:p>
            <a:p>
              <a:r>
                <a:rPr lang="en-US" sz="1200"/>
                <a:t>Project Manager</a:t>
              </a:r>
            </a:p>
            <a:p>
              <a:r>
                <a:rPr lang="en-US" sz="1200"/>
                <a:t>Summit Design and Engineering Services</a:t>
              </a:r>
            </a:p>
            <a:p>
              <a:endParaRPr lang="en-US" sz="1200"/>
            </a:p>
            <a:p>
              <a:r>
                <a:rPr lang="en-US" sz="1200">
                  <a:hlinkClick r:id="rId8"/>
                </a:rPr>
                <a:t>Magda.Holloway@summitde.com</a:t>
              </a:r>
              <a:r>
                <a:rPr lang="en-US" sz="1200"/>
                <a:t> </a:t>
              </a:r>
            </a:p>
          </p:txBody>
        </p:sp>
      </p:grpSp>
      <p:grpSp>
        <p:nvGrpSpPr>
          <p:cNvPr id="68" name="Group 67">
            <a:extLst>
              <a:ext uri="{FF2B5EF4-FFF2-40B4-BE49-F238E27FC236}">
                <a16:creationId xmlns:a16="http://schemas.microsoft.com/office/drawing/2014/main" id="{2CC46BDA-E7CD-080E-EC25-8B73F892F496}"/>
              </a:ext>
            </a:extLst>
          </p:cNvPr>
          <p:cNvGrpSpPr/>
          <p:nvPr/>
        </p:nvGrpSpPr>
        <p:grpSpPr>
          <a:xfrm>
            <a:off x="491828" y="1958824"/>
            <a:ext cx="4105808" cy="1200329"/>
            <a:chOff x="421291" y="1957924"/>
            <a:chExt cx="4105808" cy="1200329"/>
          </a:xfrm>
        </p:grpSpPr>
        <p:sp>
          <p:nvSpPr>
            <p:cNvPr id="69" name="Rectangle 68">
              <a:extLst>
                <a:ext uri="{FF2B5EF4-FFF2-40B4-BE49-F238E27FC236}">
                  <a16:creationId xmlns:a16="http://schemas.microsoft.com/office/drawing/2014/main" id="{CF4A2418-4EE1-2F61-8C44-51181116B9DC}"/>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088355BF-5AAF-D6BC-53D4-FFDC4CC506B0}"/>
                </a:ext>
              </a:extLst>
            </p:cNvPr>
            <p:cNvSpPr txBox="1"/>
            <p:nvPr/>
          </p:nvSpPr>
          <p:spPr>
            <a:xfrm>
              <a:off x="1335690" y="1957924"/>
              <a:ext cx="3191409" cy="1200329"/>
            </a:xfrm>
            <a:prstGeom prst="rect">
              <a:avLst/>
            </a:prstGeom>
            <a:noFill/>
          </p:spPr>
          <p:txBody>
            <a:bodyPr wrap="square" rtlCol="0">
              <a:spAutoFit/>
            </a:bodyPr>
            <a:lstStyle/>
            <a:p>
              <a:r>
                <a:rPr lang="en-US" sz="1200"/>
                <a:t>Theresa Little Watley, MSEM, PMP</a:t>
              </a:r>
            </a:p>
            <a:p>
              <a:r>
                <a:rPr lang="en-US" sz="1200"/>
                <a:t>Leadership and Management Division President</a:t>
              </a:r>
            </a:p>
            <a:p>
              <a:r>
                <a:rPr lang="en-US" sz="1200"/>
                <a:t>Utility Section Manager</a:t>
              </a:r>
            </a:p>
            <a:p>
              <a:r>
                <a:rPr lang="en-US" sz="1200"/>
                <a:t>City of Charlotte</a:t>
              </a:r>
            </a:p>
            <a:p>
              <a:r>
                <a:rPr lang="en-US" sz="1200"/>
                <a:t>(704) 534-0570</a:t>
              </a:r>
            </a:p>
            <a:p>
              <a:r>
                <a:rPr lang="en-US" sz="1200">
                  <a:hlinkClick r:id="rId9"/>
                </a:rPr>
                <a:t>Theresa.Watley@charlottenc.gov</a:t>
              </a:r>
              <a:r>
                <a:rPr lang="en-US" sz="1200"/>
                <a:t> </a:t>
              </a:r>
            </a:p>
          </p:txBody>
        </p:sp>
      </p:grpSp>
      <p:sp>
        <p:nvSpPr>
          <p:cNvPr id="73" name="TextBox 72">
            <a:extLst>
              <a:ext uri="{FF2B5EF4-FFF2-40B4-BE49-F238E27FC236}">
                <a16:creationId xmlns:a16="http://schemas.microsoft.com/office/drawing/2014/main" id="{C4379D51-A49B-CF6F-D2ED-283B250F8221}"/>
              </a:ext>
            </a:extLst>
          </p:cNvPr>
          <p:cNvSpPr txBox="1"/>
          <p:nvPr/>
        </p:nvSpPr>
        <p:spPr>
          <a:xfrm>
            <a:off x="9264085" y="3599275"/>
            <a:ext cx="2768394" cy="1200329"/>
          </a:xfrm>
          <a:prstGeom prst="rect">
            <a:avLst/>
          </a:prstGeom>
          <a:noFill/>
        </p:spPr>
        <p:txBody>
          <a:bodyPr wrap="square" rtlCol="0">
            <a:spAutoFit/>
          </a:bodyPr>
          <a:lstStyle/>
          <a:p>
            <a:r>
              <a:rPr lang="en-US" sz="1200"/>
              <a:t>Mike Macintyre</a:t>
            </a:r>
          </a:p>
          <a:p>
            <a:r>
              <a:rPr lang="en-US" sz="1200"/>
              <a:t>Awards and Scholarships Chair</a:t>
            </a:r>
          </a:p>
          <a:p>
            <a:r>
              <a:rPr lang="en-US" sz="1200"/>
              <a:t>Senior Land Development Plan Reviewer</a:t>
            </a:r>
          </a:p>
          <a:p>
            <a:r>
              <a:rPr lang="en-US" sz="1200"/>
              <a:t>Town of Huntersville</a:t>
            </a:r>
          </a:p>
          <a:p>
            <a:r>
              <a:rPr lang="en-US" sz="1200"/>
              <a:t>(704) 766-2220</a:t>
            </a:r>
          </a:p>
          <a:p>
            <a:r>
              <a:rPr lang="en-US" sz="1200">
                <a:hlinkClick r:id="rId10"/>
              </a:rPr>
              <a:t>mmacintyre@huntersville.org</a:t>
            </a:r>
            <a:r>
              <a:rPr lang="en-US" sz="1200"/>
              <a:t> </a:t>
            </a:r>
          </a:p>
        </p:txBody>
      </p:sp>
      <p:grpSp>
        <p:nvGrpSpPr>
          <p:cNvPr id="74" name="Group 73">
            <a:extLst>
              <a:ext uri="{FF2B5EF4-FFF2-40B4-BE49-F238E27FC236}">
                <a16:creationId xmlns:a16="http://schemas.microsoft.com/office/drawing/2014/main" id="{8DE28A82-FA29-710A-145D-9847694CD659}"/>
              </a:ext>
            </a:extLst>
          </p:cNvPr>
          <p:cNvGrpSpPr/>
          <p:nvPr/>
        </p:nvGrpSpPr>
        <p:grpSpPr>
          <a:xfrm>
            <a:off x="8349685" y="1959724"/>
            <a:ext cx="3842315" cy="1200329"/>
            <a:chOff x="421291" y="1957924"/>
            <a:chExt cx="3842315" cy="1200329"/>
          </a:xfrm>
        </p:grpSpPr>
        <p:sp>
          <p:nvSpPr>
            <p:cNvPr id="75" name="Rectangle 74">
              <a:extLst>
                <a:ext uri="{FF2B5EF4-FFF2-40B4-BE49-F238E27FC236}">
                  <a16:creationId xmlns:a16="http://schemas.microsoft.com/office/drawing/2014/main" id="{A345811D-A5F0-788D-CA59-0B78706C3E3C}"/>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FADFAA91-6D14-4BCD-07E0-4B64C8EA9DC3}"/>
                </a:ext>
              </a:extLst>
            </p:cNvPr>
            <p:cNvSpPr txBox="1"/>
            <p:nvPr/>
          </p:nvSpPr>
          <p:spPr>
            <a:xfrm>
              <a:off x="1335691" y="1957924"/>
              <a:ext cx="2927915" cy="1200329"/>
            </a:xfrm>
            <a:prstGeom prst="rect">
              <a:avLst/>
            </a:prstGeom>
            <a:noFill/>
          </p:spPr>
          <p:txBody>
            <a:bodyPr wrap="square" rtlCol="0">
              <a:spAutoFit/>
            </a:bodyPr>
            <a:lstStyle/>
            <a:p>
              <a:r>
                <a:rPr lang="en-US" sz="1200"/>
                <a:t>Mae Bryant</a:t>
              </a:r>
            </a:p>
            <a:p>
              <a:r>
                <a:rPr lang="en-US" sz="1200"/>
                <a:t>APWA-NC President</a:t>
              </a:r>
            </a:p>
            <a:p>
              <a:r>
                <a:rPr lang="en-US" sz="1200"/>
                <a:t>Construction Manager</a:t>
              </a:r>
            </a:p>
            <a:p>
              <a:r>
                <a:rPr lang="en-US" sz="1200"/>
                <a:t>City of Charlotte</a:t>
              </a:r>
            </a:p>
            <a:p>
              <a:r>
                <a:rPr lang="en-US" sz="1200"/>
                <a:t>(704) 336-6459</a:t>
              </a:r>
            </a:p>
            <a:p>
              <a:r>
                <a:rPr lang="en-US" sz="1200">
                  <a:hlinkClick r:id="rId11"/>
                </a:rPr>
                <a:t>Mae.Bryant@charlottenc.gov</a:t>
              </a:r>
              <a:r>
                <a:rPr lang="en-US" sz="1200"/>
                <a:t> </a:t>
              </a:r>
            </a:p>
          </p:txBody>
        </p:sp>
      </p:grpSp>
      <p:pic>
        <p:nvPicPr>
          <p:cNvPr id="6" name="Picture 2">
            <a:extLst>
              <a:ext uri="{FF2B5EF4-FFF2-40B4-BE49-F238E27FC236}">
                <a16:creationId xmlns:a16="http://schemas.microsoft.com/office/drawing/2014/main" id="{FF904593-E6EF-2BC9-48EF-DE2713FB0B9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91827" y="3598376"/>
            <a:ext cx="914400" cy="114299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erson smiling at the camera&#10;&#10;Description automatically generated with low confidence">
            <a:extLst>
              <a:ext uri="{FF2B5EF4-FFF2-40B4-BE49-F238E27FC236}">
                <a16:creationId xmlns:a16="http://schemas.microsoft.com/office/drawing/2014/main" id="{2EA60E6C-2AA7-F6A7-E1A6-48EDCA54BDB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66149" y="5289233"/>
            <a:ext cx="914400" cy="919800"/>
          </a:xfrm>
          <a:prstGeom prst="rect">
            <a:avLst/>
          </a:prstGeom>
          <a:ln w="19050">
            <a:solidFill>
              <a:schemeClr val="tx1"/>
            </a:solidFill>
          </a:ln>
        </p:spPr>
      </p:pic>
      <p:pic>
        <p:nvPicPr>
          <p:cNvPr id="4" name="Picture 3" descr="A person in a suit&#10;&#10;Description automatically generated with low confidence">
            <a:extLst>
              <a:ext uri="{FF2B5EF4-FFF2-40B4-BE49-F238E27FC236}">
                <a16:creationId xmlns:a16="http://schemas.microsoft.com/office/drawing/2014/main" id="{4E032799-B74C-53D6-F185-D8055DB1C6F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349685" y="1960625"/>
            <a:ext cx="914400" cy="1142999"/>
          </a:xfrm>
          <a:prstGeom prst="rect">
            <a:avLst/>
          </a:prstGeom>
          <a:ln w="19050">
            <a:solidFill>
              <a:schemeClr val="tx1"/>
            </a:solidFill>
          </a:ln>
        </p:spPr>
      </p:pic>
      <p:pic>
        <p:nvPicPr>
          <p:cNvPr id="1026" name="3BA1E2EF-CE32-4B80-A8E2-9C9457859E54" descr="IMG_0045.JPG">
            <a:extLst>
              <a:ext uri="{FF2B5EF4-FFF2-40B4-BE49-F238E27FC236}">
                <a16:creationId xmlns:a16="http://schemas.microsoft.com/office/drawing/2014/main" id="{E4C86826-2B83-9E11-1F7C-C93F74CA5A1E}"/>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4766149" y="1958824"/>
            <a:ext cx="914401"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2DCAA17-4020-337B-29E3-32E05BF9699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91827" y="1965565"/>
            <a:ext cx="914400" cy="114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7E6D90A-7937-00D3-39CB-6595C63E0337}"/>
              </a:ext>
            </a:extLst>
          </p:cNvPr>
          <p:cNvSpPr>
            <a:spLocks noGrp="1"/>
          </p:cNvSpPr>
          <p:nvPr>
            <p:ph type="sldNum" sz="quarter" idx="12"/>
          </p:nvPr>
        </p:nvSpPr>
        <p:spPr/>
        <p:txBody>
          <a:bodyPr/>
          <a:lstStyle/>
          <a:p>
            <a:fld id="{D57F1E4F-1CFF-5643-939E-217C01CDF565}" type="slidenum">
              <a:rPr lang="en-US" smtClean="0"/>
              <a:pPr/>
              <a:t>34</a:t>
            </a:fld>
            <a:endParaRPr lang="en-US"/>
          </a:p>
        </p:txBody>
      </p:sp>
      <p:pic>
        <p:nvPicPr>
          <p:cNvPr id="9" name="Picture 2">
            <a:extLst>
              <a:ext uri="{FF2B5EF4-FFF2-40B4-BE49-F238E27FC236}">
                <a16:creationId xmlns:a16="http://schemas.microsoft.com/office/drawing/2014/main" id="{BBDCE52C-860E-C545-9965-48035734AE4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379377" y="3597475"/>
            <a:ext cx="80989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035_TW">
            <a:hlinkClick r:id="" action="ppaction://media"/>
            <a:extLst>
              <a:ext uri="{FF2B5EF4-FFF2-40B4-BE49-F238E27FC236}">
                <a16:creationId xmlns:a16="http://schemas.microsoft.com/office/drawing/2014/main" id="{4FF33264-9BAB-672F-8BC8-55BBA4AA153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06227" y="5237926"/>
            <a:ext cx="609600" cy="609600"/>
          </a:xfrm>
          <a:prstGeom prst="rect">
            <a:avLst/>
          </a:prstGeom>
        </p:spPr>
      </p:pic>
    </p:spTree>
    <p:extLst>
      <p:ext uri="{BB962C8B-B14F-4D97-AF65-F5344CB8AC3E}">
        <p14:creationId xmlns:p14="http://schemas.microsoft.com/office/powerpoint/2010/main" val="3800971293"/>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7643F906-3088-1BD4-720E-4C38DA8BA259}"/>
              </a:ext>
            </a:extLst>
          </p:cNvPr>
          <p:cNvGrpSpPr/>
          <p:nvPr/>
        </p:nvGrpSpPr>
        <p:grpSpPr>
          <a:xfrm>
            <a:off x="4766149" y="3598375"/>
            <a:ext cx="3261945" cy="1144800"/>
            <a:chOff x="421291" y="1957924"/>
            <a:chExt cx="3261945" cy="1144800"/>
          </a:xfrm>
        </p:grpSpPr>
        <p:sp>
          <p:nvSpPr>
            <p:cNvPr id="54" name="Rectangle 53">
              <a:extLst>
                <a:ext uri="{FF2B5EF4-FFF2-40B4-BE49-F238E27FC236}">
                  <a16:creationId xmlns:a16="http://schemas.microsoft.com/office/drawing/2014/main" id="{FB07A23B-34DB-2780-F9E4-23105859F0E3}"/>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E09462E-97A8-0831-8A49-F2BC83447505}"/>
                </a:ext>
              </a:extLst>
            </p:cNvPr>
            <p:cNvSpPr txBox="1"/>
            <p:nvPr/>
          </p:nvSpPr>
          <p:spPr>
            <a:xfrm>
              <a:off x="1335691" y="1957924"/>
              <a:ext cx="2347545" cy="1015663"/>
            </a:xfrm>
            <a:prstGeom prst="rect">
              <a:avLst/>
            </a:prstGeom>
            <a:noFill/>
          </p:spPr>
          <p:txBody>
            <a:bodyPr wrap="square" rtlCol="0">
              <a:spAutoFit/>
            </a:bodyPr>
            <a:lstStyle/>
            <a:p>
              <a:r>
                <a:rPr lang="en-US" sz="1200"/>
                <a:t>Rusty Bost</a:t>
              </a:r>
            </a:p>
            <a:p>
              <a:r>
                <a:rPr lang="en-US" sz="1200"/>
                <a:t>Director of Development Services</a:t>
              </a:r>
            </a:p>
            <a:p>
              <a:r>
                <a:rPr lang="en-US" sz="1200"/>
                <a:t>City of Gastonia</a:t>
              </a:r>
            </a:p>
            <a:p>
              <a:r>
                <a:rPr lang="en-US" sz="1200"/>
                <a:t>(704) 854-6635</a:t>
              </a:r>
            </a:p>
            <a:p>
              <a:r>
                <a:rPr lang="en-US" sz="1200">
                  <a:hlinkClick r:id="rId3"/>
                </a:rPr>
                <a:t>Rusty.Bost@gastonianc.gov</a:t>
              </a:r>
              <a:r>
                <a:rPr lang="en-US" sz="1200"/>
                <a:t> </a:t>
              </a:r>
            </a:p>
          </p:txBody>
        </p:sp>
      </p:grpSp>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Presenter Contact information</a:t>
            </a:r>
          </a:p>
        </p:txBody>
      </p:sp>
      <p:grpSp>
        <p:nvGrpSpPr>
          <p:cNvPr id="59" name="Group 58">
            <a:extLst>
              <a:ext uri="{FF2B5EF4-FFF2-40B4-BE49-F238E27FC236}">
                <a16:creationId xmlns:a16="http://schemas.microsoft.com/office/drawing/2014/main" id="{C0D01C93-54BD-629E-1D2B-E654BFA53E5E}"/>
              </a:ext>
            </a:extLst>
          </p:cNvPr>
          <p:cNvGrpSpPr/>
          <p:nvPr/>
        </p:nvGrpSpPr>
        <p:grpSpPr>
          <a:xfrm>
            <a:off x="4766149" y="1958824"/>
            <a:ext cx="3261945" cy="1200329"/>
            <a:chOff x="421291" y="1957924"/>
            <a:chExt cx="3261945" cy="1200329"/>
          </a:xfrm>
        </p:grpSpPr>
        <p:sp>
          <p:nvSpPr>
            <p:cNvPr id="60" name="Rectangle 59">
              <a:extLst>
                <a:ext uri="{FF2B5EF4-FFF2-40B4-BE49-F238E27FC236}">
                  <a16:creationId xmlns:a16="http://schemas.microsoft.com/office/drawing/2014/main" id="{1CAADB6A-D531-925A-C6CF-B19A064CE49D}"/>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655653BC-CBF0-14BC-A8CC-F938DEE8AD51}"/>
                </a:ext>
              </a:extLst>
            </p:cNvPr>
            <p:cNvSpPr txBox="1"/>
            <p:nvPr/>
          </p:nvSpPr>
          <p:spPr>
            <a:xfrm>
              <a:off x="1335691" y="1957924"/>
              <a:ext cx="2347545" cy="1200329"/>
            </a:xfrm>
            <a:prstGeom prst="rect">
              <a:avLst/>
            </a:prstGeom>
            <a:noFill/>
          </p:spPr>
          <p:txBody>
            <a:bodyPr wrap="square" rtlCol="0">
              <a:spAutoFit/>
            </a:bodyPr>
            <a:lstStyle/>
            <a:p>
              <a:r>
                <a:rPr lang="en-US" sz="1200"/>
                <a:t>Michelle Podeszwa</a:t>
              </a:r>
            </a:p>
            <a:p>
              <a:r>
                <a:rPr lang="en-US" sz="1200"/>
                <a:t>LMD President-Elect</a:t>
              </a:r>
            </a:p>
            <a:p>
              <a:r>
                <a:rPr lang="en-US" sz="1200"/>
                <a:t>McAdams</a:t>
              </a:r>
            </a:p>
            <a:p>
              <a:r>
                <a:rPr lang="en-US" sz="1200"/>
                <a:t>(980) 221-9002 (office)</a:t>
              </a:r>
            </a:p>
            <a:p>
              <a:r>
                <a:rPr lang="en-US" sz="1200"/>
                <a:t>(704) 453-1658 (mobile)</a:t>
              </a:r>
            </a:p>
            <a:p>
              <a:r>
                <a:rPr lang="en-US" sz="1200">
                  <a:hlinkClick r:id="rId4"/>
                </a:rPr>
                <a:t>Podeszwa@mcadamsco.com</a:t>
              </a:r>
              <a:r>
                <a:rPr lang="en-US" sz="1200"/>
                <a:t>  </a:t>
              </a:r>
            </a:p>
          </p:txBody>
        </p:sp>
      </p:grpSp>
      <p:grpSp>
        <p:nvGrpSpPr>
          <p:cNvPr id="65" name="Group 64">
            <a:extLst>
              <a:ext uri="{FF2B5EF4-FFF2-40B4-BE49-F238E27FC236}">
                <a16:creationId xmlns:a16="http://schemas.microsoft.com/office/drawing/2014/main" id="{5859BE9F-907B-F398-5940-98DC0DC4AAD1}"/>
              </a:ext>
            </a:extLst>
          </p:cNvPr>
          <p:cNvGrpSpPr/>
          <p:nvPr/>
        </p:nvGrpSpPr>
        <p:grpSpPr>
          <a:xfrm>
            <a:off x="491828" y="3598375"/>
            <a:ext cx="4182722" cy="1144800"/>
            <a:chOff x="421291" y="1957924"/>
            <a:chExt cx="4182722" cy="1144800"/>
          </a:xfrm>
        </p:grpSpPr>
        <p:sp>
          <p:nvSpPr>
            <p:cNvPr id="66" name="Rectangle 65">
              <a:extLst>
                <a:ext uri="{FF2B5EF4-FFF2-40B4-BE49-F238E27FC236}">
                  <a16:creationId xmlns:a16="http://schemas.microsoft.com/office/drawing/2014/main" id="{16D1EE9E-D083-7C45-5862-73DCE8B85BD7}"/>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a:extLst>
                <a:ext uri="{FF2B5EF4-FFF2-40B4-BE49-F238E27FC236}">
                  <a16:creationId xmlns:a16="http://schemas.microsoft.com/office/drawing/2014/main" id="{A8582944-992B-6766-8B2E-7B04F17B69DD}"/>
                </a:ext>
              </a:extLst>
            </p:cNvPr>
            <p:cNvSpPr txBox="1"/>
            <p:nvPr/>
          </p:nvSpPr>
          <p:spPr>
            <a:xfrm>
              <a:off x="1335691" y="1957924"/>
              <a:ext cx="3268322" cy="1015663"/>
            </a:xfrm>
            <a:prstGeom prst="rect">
              <a:avLst/>
            </a:prstGeom>
            <a:noFill/>
          </p:spPr>
          <p:txBody>
            <a:bodyPr wrap="square" rtlCol="0">
              <a:spAutoFit/>
            </a:bodyPr>
            <a:lstStyle/>
            <a:p>
              <a:r>
                <a:rPr lang="en-US" sz="1200"/>
                <a:t>Tasha Johnson</a:t>
              </a:r>
            </a:p>
            <a:p>
              <a:r>
                <a:rPr lang="en-US" sz="1200"/>
                <a:t>Assistant Director of Public Works - Engineering</a:t>
              </a:r>
            </a:p>
            <a:p>
              <a:r>
                <a:rPr lang="en-US" sz="1200"/>
                <a:t>City of Durham</a:t>
              </a:r>
            </a:p>
            <a:p>
              <a:r>
                <a:rPr lang="en-US" sz="1200"/>
                <a:t>(919)560-4326 ext. 30262</a:t>
              </a:r>
            </a:p>
            <a:p>
              <a:r>
                <a:rPr lang="en-US" sz="1200">
                  <a:hlinkClick r:id="rId5"/>
                </a:rPr>
                <a:t>Tasha.Johnson@durhamnc.gov</a:t>
              </a:r>
              <a:r>
                <a:rPr lang="en-US" sz="1200"/>
                <a:t> </a:t>
              </a:r>
            </a:p>
          </p:txBody>
        </p:sp>
      </p:grpSp>
      <p:sp>
        <p:nvSpPr>
          <p:cNvPr id="72" name="Rectangle 71">
            <a:extLst>
              <a:ext uri="{FF2B5EF4-FFF2-40B4-BE49-F238E27FC236}">
                <a16:creationId xmlns:a16="http://schemas.microsoft.com/office/drawing/2014/main" id="{6BEAAA8C-A753-79DD-7A36-93E0B0CF6FA1}"/>
              </a:ext>
            </a:extLst>
          </p:cNvPr>
          <p:cNvSpPr/>
          <p:nvPr/>
        </p:nvSpPr>
        <p:spPr>
          <a:xfrm>
            <a:off x="8356062" y="3600175"/>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ectangle 74">
            <a:extLst>
              <a:ext uri="{FF2B5EF4-FFF2-40B4-BE49-F238E27FC236}">
                <a16:creationId xmlns:a16="http://schemas.microsoft.com/office/drawing/2014/main" id="{A345811D-A5F0-788D-CA59-0B78706C3E3C}"/>
              </a:ext>
            </a:extLst>
          </p:cNvPr>
          <p:cNvSpPr/>
          <p:nvPr/>
        </p:nvSpPr>
        <p:spPr>
          <a:xfrm>
            <a:off x="8349685" y="1959107"/>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A person wearing glasses and smiling&#10;&#10;Description automatically generated with low confidence">
            <a:extLst>
              <a:ext uri="{FF2B5EF4-FFF2-40B4-BE49-F238E27FC236}">
                <a16:creationId xmlns:a16="http://schemas.microsoft.com/office/drawing/2014/main" id="{9379C3F5-8F10-8736-E6F9-5D8808A039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1828" y="3596859"/>
            <a:ext cx="914400" cy="1143000"/>
          </a:xfrm>
          <a:prstGeom prst="rect">
            <a:avLst/>
          </a:prstGeom>
          <a:ln w="19050">
            <a:solidFill>
              <a:schemeClr val="tx1"/>
            </a:solidFill>
          </a:ln>
        </p:spPr>
      </p:pic>
      <p:pic>
        <p:nvPicPr>
          <p:cNvPr id="5" name="Picture 4" descr="A person standing next to a brick wall&#10;&#10;Description automatically generated with medium confidence">
            <a:extLst>
              <a:ext uri="{FF2B5EF4-FFF2-40B4-BE49-F238E27FC236}">
                <a16:creationId xmlns:a16="http://schemas.microsoft.com/office/drawing/2014/main" id="{2C9AD286-5A19-C8A2-BB0F-536E2F26E1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6149" y="1957308"/>
            <a:ext cx="914400" cy="1143000"/>
          </a:xfrm>
          <a:prstGeom prst="rect">
            <a:avLst/>
          </a:prstGeom>
          <a:ln w="19050">
            <a:solidFill>
              <a:schemeClr val="tx1"/>
            </a:solidFill>
          </a:ln>
        </p:spPr>
      </p:pic>
      <p:pic>
        <p:nvPicPr>
          <p:cNvPr id="7" name="Picture 6" descr="A person with glasses and a beard&#10;&#10;Description automatically generated with low confidence">
            <a:extLst>
              <a:ext uri="{FF2B5EF4-FFF2-40B4-BE49-F238E27FC236}">
                <a16:creationId xmlns:a16="http://schemas.microsoft.com/office/drawing/2014/main" id="{9FE2B210-839D-644F-7642-201A7612FEF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56062" y="3596859"/>
            <a:ext cx="914400" cy="1143000"/>
          </a:xfrm>
          <a:prstGeom prst="rect">
            <a:avLst/>
          </a:prstGeom>
          <a:ln w="19050">
            <a:solidFill>
              <a:schemeClr val="tx1"/>
            </a:solidFill>
          </a:ln>
        </p:spPr>
      </p:pic>
      <p:sp>
        <p:nvSpPr>
          <p:cNvPr id="8" name="TextBox 7">
            <a:extLst>
              <a:ext uri="{FF2B5EF4-FFF2-40B4-BE49-F238E27FC236}">
                <a16:creationId xmlns:a16="http://schemas.microsoft.com/office/drawing/2014/main" id="{C2F0D3EA-4E0C-EE5C-57B1-F5C80C314E92}"/>
              </a:ext>
            </a:extLst>
          </p:cNvPr>
          <p:cNvSpPr txBox="1"/>
          <p:nvPr/>
        </p:nvSpPr>
        <p:spPr>
          <a:xfrm>
            <a:off x="9276839" y="3596859"/>
            <a:ext cx="2347545" cy="1200329"/>
          </a:xfrm>
          <a:prstGeom prst="rect">
            <a:avLst/>
          </a:prstGeom>
          <a:noFill/>
        </p:spPr>
        <p:txBody>
          <a:bodyPr wrap="square" rtlCol="0">
            <a:spAutoFit/>
          </a:bodyPr>
          <a:lstStyle/>
          <a:p>
            <a:r>
              <a:rPr lang="en-US" sz="1200"/>
              <a:t>Steve Frey</a:t>
            </a:r>
          </a:p>
          <a:p>
            <a:r>
              <a:rPr lang="en-US" sz="1200"/>
              <a:t>Town Engineer &amp; Director of Public Works</a:t>
            </a:r>
          </a:p>
          <a:p>
            <a:r>
              <a:rPr lang="en-US" sz="1200"/>
              <a:t>Town of Mint Hill</a:t>
            </a:r>
          </a:p>
          <a:p>
            <a:r>
              <a:rPr lang="en-US" sz="1200"/>
              <a:t>704-545-9726</a:t>
            </a:r>
          </a:p>
          <a:p>
            <a:r>
              <a:rPr lang="en-US" sz="1200">
                <a:hlinkClick r:id="rId9"/>
              </a:rPr>
              <a:t>sfrey@admin.minthill.com</a:t>
            </a:r>
            <a:r>
              <a:rPr lang="en-US" sz="1200"/>
              <a:t> </a:t>
            </a:r>
          </a:p>
        </p:txBody>
      </p:sp>
      <p:grpSp>
        <p:nvGrpSpPr>
          <p:cNvPr id="9" name="Group 8">
            <a:extLst>
              <a:ext uri="{FF2B5EF4-FFF2-40B4-BE49-F238E27FC236}">
                <a16:creationId xmlns:a16="http://schemas.microsoft.com/office/drawing/2014/main" id="{2945D776-E1D5-16A8-B706-2101A2340C3A}"/>
              </a:ext>
            </a:extLst>
          </p:cNvPr>
          <p:cNvGrpSpPr/>
          <p:nvPr/>
        </p:nvGrpSpPr>
        <p:grpSpPr>
          <a:xfrm>
            <a:off x="491828" y="1957307"/>
            <a:ext cx="3261945" cy="1144800"/>
            <a:chOff x="421291" y="1957924"/>
            <a:chExt cx="3261945" cy="1144800"/>
          </a:xfrm>
        </p:grpSpPr>
        <p:sp>
          <p:nvSpPr>
            <p:cNvPr id="10" name="Rectangle 9">
              <a:extLst>
                <a:ext uri="{FF2B5EF4-FFF2-40B4-BE49-F238E27FC236}">
                  <a16:creationId xmlns:a16="http://schemas.microsoft.com/office/drawing/2014/main" id="{05E92E31-3ECF-6472-A27E-1DE3BC3B1264}"/>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58D49A8A-B25E-780F-6C3E-DB0B69DF041F}"/>
                </a:ext>
              </a:extLst>
            </p:cNvPr>
            <p:cNvSpPr txBox="1"/>
            <p:nvPr/>
          </p:nvSpPr>
          <p:spPr>
            <a:xfrm>
              <a:off x="1335691" y="1957924"/>
              <a:ext cx="2347545" cy="1015663"/>
            </a:xfrm>
            <a:prstGeom prst="rect">
              <a:avLst/>
            </a:prstGeom>
            <a:noFill/>
          </p:spPr>
          <p:txBody>
            <a:bodyPr wrap="square" rtlCol="0">
              <a:spAutoFit/>
            </a:bodyPr>
            <a:lstStyle/>
            <a:p>
              <a:r>
                <a:rPr lang="en-US" sz="1200"/>
                <a:t>Russell Byrd</a:t>
              </a:r>
            </a:p>
            <a:p>
              <a:r>
                <a:rPr lang="en-US" sz="1200"/>
                <a:t>City Engineer</a:t>
              </a:r>
            </a:p>
            <a:p>
              <a:r>
                <a:rPr lang="en-US" sz="1200"/>
                <a:t>City of Clinton</a:t>
              </a:r>
            </a:p>
            <a:p>
              <a:r>
                <a:rPr lang="en-US" sz="1200"/>
                <a:t>(910) 299-4905 ext. 3091</a:t>
              </a:r>
            </a:p>
            <a:p>
              <a:r>
                <a:rPr lang="en-US" sz="1200">
                  <a:hlinkClick r:id="rId10"/>
                </a:rPr>
                <a:t>rbyrd@cityofclintonnc.com</a:t>
              </a:r>
              <a:r>
                <a:rPr lang="en-US" sz="1200"/>
                <a:t> </a:t>
              </a:r>
            </a:p>
          </p:txBody>
        </p:sp>
      </p:grpSp>
      <p:pic>
        <p:nvPicPr>
          <p:cNvPr id="12" name="Picture 11" descr="A person in a vest&#10;&#10;Description automatically generated with low confidence">
            <a:extLst>
              <a:ext uri="{FF2B5EF4-FFF2-40B4-BE49-F238E27FC236}">
                <a16:creationId xmlns:a16="http://schemas.microsoft.com/office/drawing/2014/main" id="{B4616746-890E-EE37-B39A-44EE2DDE254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91828" y="1957307"/>
            <a:ext cx="914400" cy="1143001"/>
          </a:xfrm>
          <a:prstGeom prst="rect">
            <a:avLst/>
          </a:prstGeom>
          <a:ln w="19050">
            <a:solidFill>
              <a:schemeClr val="tx1"/>
            </a:solidFill>
          </a:ln>
        </p:spPr>
      </p:pic>
      <p:sp>
        <p:nvSpPr>
          <p:cNvPr id="3" name="TextBox 2">
            <a:extLst>
              <a:ext uri="{FF2B5EF4-FFF2-40B4-BE49-F238E27FC236}">
                <a16:creationId xmlns:a16="http://schemas.microsoft.com/office/drawing/2014/main" id="{0254F3BB-4C5A-A83D-5FF6-4E5FF4D0AFC5}"/>
              </a:ext>
            </a:extLst>
          </p:cNvPr>
          <p:cNvSpPr txBox="1"/>
          <p:nvPr/>
        </p:nvSpPr>
        <p:spPr>
          <a:xfrm>
            <a:off x="9264085" y="1957307"/>
            <a:ext cx="2677436" cy="1015663"/>
          </a:xfrm>
          <a:prstGeom prst="rect">
            <a:avLst/>
          </a:prstGeom>
          <a:noFill/>
        </p:spPr>
        <p:txBody>
          <a:bodyPr wrap="square" rtlCol="0">
            <a:spAutoFit/>
          </a:bodyPr>
          <a:lstStyle/>
          <a:p>
            <a:r>
              <a:rPr lang="en-US" sz="1200"/>
              <a:t>Na’imah Humphrey</a:t>
            </a:r>
          </a:p>
          <a:p>
            <a:r>
              <a:rPr lang="en-US" sz="1200"/>
              <a:t>HR Compliance and Learning Specialist</a:t>
            </a:r>
          </a:p>
          <a:p>
            <a:r>
              <a:rPr lang="en-US" sz="1200"/>
              <a:t>City of Charlotte</a:t>
            </a:r>
          </a:p>
          <a:p>
            <a:r>
              <a:rPr lang="en-US" sz="1200"/>
              <a:t>(980) 221-5128</a:t>
            </a:r>
          </a:p>
          <a:p>
            <a:r>
              <a:rPr lang="en-US" sz="1200">
                <a:hlinkClick r:id="rId12"/>
              </a:rPr>
              <a:t>Naimah.Humphrey@charlottenc.gov</a:t>
            </a:r>
            <a:r>
              <a:rPr lang="en-US" sz="1200"/>
              <a:t> </a:t>
            </a:r>
          </a:p>
        </p:txBody>
      </p:sp>
      <p:sp>
        <p:nvSpPr>
          <p:cNvPr id="6" name="Slide Number Placeholder 5">
            <a:extLst>
              <a:ext uri="{FF2B5EF4-FFF2-40B4-BE49-F238E27FC236}">
                <a16:creationId xmlns:a16="http://schemas.microsoft.com/office/drawing/2014/main" id="{7A13D69F-FD06-018D-BCEE-3419853C9E58}"/>
              </a:ext>
            </a:extLst>
          </p:cNvPr>
          <p:cNvSpPr>
            <a:spLocks noGrp="1"/>
          </p:cNvSpPr>
          <p:nvPr>
            <p:ph type="sldNum" sz="quarter" idx="12"/>
          </p:nvPr>
        </p:nvSpPr>
        <p:spPr/>
        <p:txBody>
          <a:bodyPr/>
          <a:lstStyle/>
          <a:p>
            <a:fld id="{D57F1E4F-1CFF-5643-939E-217C01CDF565}" type="slidenum">
              <a:rPr lang="en-US" smtClean="0"/>
              <a:pPr/>
              <a:t>35</a:t>
            </a:fld>
            <a:endParaRPr lang="en-US"/>
          </a:p>
        </p:txBody>
      </p:sp>
      <p:pic>
        <p:nvPicPr>
          <p:cNvPr id="2050" name="Picture 2">
            <a:extLst>
              <a:ext uri="{FF2B5EF4-FFF2-40B4-BE49-F238E27FC236}">
                <a16:creationId xmlns:a16="http://schemas.microsoft.com/office/drawing/2014/main" id="{D6ADEA72-E85D-5677-D5D9-CABBC6758DB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769338" y="3596859"/>
            <a:ext cx="914400" cy="114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DDDC15F-4BD5-0459-D7FF-9503D67B1A5D}"/>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8349685" y="1953991"/>
            <a:ext cx="914399"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E8C74F4-2B4F-ACA1-5D37-456C64FE6090}"/>
              </a:ext>
            </a:extLst>
          </p:cNvPr>
          <p:cNvGrpSpPr/>
          <p:nvPr/>
        </p:nvGrpSpPr>
        <p:grpSpPr>
          <a:xfrm>
            <a:off x="4753580" y="5177565"/>
            <a:ext cx="3261945" cy="1200329"/>
            <a:chOff x="421291" y="1957924"/>
            <a:chExt cx="3261945" cy="1200329"/>
          </a:xfrm>
        </p:grpSpPr>
        <p:sp>
          <p:nvSpPr>
            <p:cNvPr id="15" name="Rectangle 14">
              <a:extLst>
                <a:ext uri="{FF2B5EF4-FFF2-40B4-BE49-F238E27FC236}">
                  <a16:creationId xmlns:a16="http://schemas.microsoft.com/office/drawing/2014/main" id="{38F208A4-9CBE-03FD-5307-92F4A4D64E4E}"/>
                </a:ext>
              </a:extLst>
            </p:cNvPr>
            <p:cNvSpPr/>
            <p:nvPr/>
          </p:nvSpPr>
          <p:spPr>
            <a:xfrm>
              <a:off x="421291" y="1959724"/>
              <a:ext cx="914400" cy="1143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1E0DB150-6C4A-780D-8A50-44E2A231359C}"/>
                </a:ext>
              </a:extLst>
            </p:cNvPr>
            <p:cNvSpPr txBox="1"/>
            <p:nvPr/>
          </p:nvSpPr>
          <p:spPr>
            <a:xfrm>
              <a:off x="1335691" y="1957924"/>
              <a:ext cx="2347545" cy="1200329"/>
            </a:xfrm>
            <a:prstGeom prst="rect">
              <a:avLst/>
            </a:prstGeom>
            <a:noFill/>
          </p:spPr>
          <p:txBody>
            <a:bodyPr wrap="square" rtlCol="0">
              <a:spAutoFit/>
            </a:bodyPr>
            <a:lstStyle/>
            <a:p>
              <a:r>
                <a:rPr lang="en-US" sz="1200"/>
                <a:t>Carl Locus</a:t>
              </a:r>
            </a:p>
            <a:p>
              <a:r>
                <a:rPr lang="en-US" sz="1200"/>
                <a:t>Assistant Director of Facilities Operations, Retired</a:t>
              </a:r>
            </a:p>
            <a:p>
              <a:endParaRPr lang="en-US" sz="1200"/>
            </a:p>
            <a:p>
              <a:endParaRPr lang="en-US" sz="1200">
                <a:hlinkClick r:id="rId3"/>
              </a:endParaRPr>
            </a:p>
            <a:p>
              <a:r>
                <a:rPr lang="en-US" sz="1200">
                  <a:hlinkClick r:id="rId15"/>
                </a:rPr>
                <a:t>clocus@same.org</a:t>
              </a:r>
              <a:endParaRPr lang="en-US" sz="1200">
                <a:hlinkClick r:id="rId3"/>
              </a:endParaRPr>
            </a:p>
          </p:txBody>
        </p:sp>
      </p:grpSp>
      <p:pic>
        <p:nvPicPr>
          <p:cNvPr id="1026" name="Picture 2" descr="Image preview">
            <a:extLst>
              <a:ext uri="{FF2B5EF4-FFF2-40B4-BE49-F238E27FC236}">
                <a16:creationId xmlns:a16="http://schemas.microsoft.com/office/drawing/2014/main" id="{45C1EE31-5E4F-462D-CED6-30767E7FDA55}"/>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753580" y="5176049"/>
            <a:ext cx="914400" cy="1143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0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3BA1E2EF-CE32-4B80-A8E2-9C9457859E54" descr="IMG_0045.JPG">
            <a:extLst>
              <a:ext uri="{FF2B5EF4-FFF2-40B4-BE49-F238E27FC236}">
                <a16:creationId xmlns:a16="http://schemas.microsoft.com/office/drawing/2014/main" id="{AE6F4246-6219-A78E-BBD2-E5EC6C3418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903410" y="5341618"/>
            <a:ext cx="914401"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What is public works?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lstStyle/>
          <a:p>
            <a:r>
              <a:rPr lang="en-US"/>
              <a:t>Public works is the combination of physical assets, management practices, policies, and personnel necessary for government to provide and sustain structures and services essential to the welfare and acceptable quality of life for its citizens.</a:t>
            </a:r>
          </a:p>
          <a:p>
            <a:r>
              <a:rPr lang="en-US" b="1"/>
              <a:t>COMMUNITY BASED WORK</a:t>
            </a:r>
          </a:p>
          <a:p>
            <a:endParaRPr lang="en-US"/>
          </a:p>
        </p:txBody>
      </p:sp>
      <p:sp>
        <p:nvSpPr>
          <p:cNvPr id="8" name="TextBox 7">
            <a:extLst>
              <a:ext uri="{FF2B5EF4-FFF2-40B4-BE49-F238E27FC236}">
                <a16:creationId xmlns:a16="http://schemas.microsoft.com/office/drawing/2014/main" id="{9AF5E6CE-D4E4-BAEB-4B8B-CEBDD5D8A0B3}"/>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Adam McLamb</a:t>
            </a:r>
          </a:p>
          <a:p>
            <a:pPr algn="ctr"/>
            <a:r>
              <a:rPr lang="en-US" sz="1200"/>
              <a:t>Town of Indian Trail</a:t>
            </a:r>
          </a:p>
        </p:txBody>
      </p:sp>
      <p:pic>
        <p:nvPicPr>
          <p:cNvPr id="2052" name="Picture 4" descr="Road Signs | Requirements | Traffic | Regulatory | Brandon Industries |  Brandon Industries">
            <a:extLst>
              <a:ext uri="{FF2B5EF4-FFF2-40B4-BE49-F238E27FC236}">
                <a16:creationId xmlns:a16="http://schemas.microsoft.com/office/drawing/2014/main" id="{83EAF43B-35B5-655D-F628-20B150E4C0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188" y="3641244"/>
            <a:ext cx="2743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ad closure starts Monday in Greenwich">
            <a:extLst>
              <a:ext uri="{FF2B5EF4-FFF2-40B4-BE49-F238E27FC236}">
                <a16:creationId xmlns:a16="http://schemas.microsoft.com/office/drawing/2014/main" id="{D03BA9AE-7F4C-33FA-B542-32D4C45A8B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98188" y="5227317"/>
            <a:ext cx="2438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much water should you drink? - Harvard Health">
            <a:extLst>
              <a:ext uri="{FF2B5EF4-FFF2-40B4-BE49-F238E27FC236}">
                <a16:creationId xmlns:a16="http://schemas.microsoft.com/office/drawing/2014/main" id="{E61F27A2-BD8D-C9B7-3D14-F25D30CA546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8598" y="3623447"/>
            <a:ext cx="20559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stewater Treatment - Metropolitan Council">
            <a:extLst>
              <a:ext uri="{FF2B5EF4-FFF2-40B4-BE49-F238E27FC236}">
                <a16:creationId xmlns:a16="http://schemas.microsoft.com/office/drawing/2014/main" id="{2227B692-32F7-B92F-19BF-08218A167C9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1137" y="5227317"/>
            <a:ext cx="241761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 Is A Streetscape And Why Architects Should Care - RTF">
            <a:extLst>
              <a:ext uri="{FF2B5EF4-FFF2-40B4-BE49-F238E27FC236}">
                <a16:creationId xmlns:a16="http://schemas.microsoft.com/office/drawing/2014/main" id="{0FF363D5-B03F-B2C9-F42F-4A3EBE79DDB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71582" y="3623447"/>
            <a:ext cx="211376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tormwater FAQs | Weston, MA">
            <a:extLst>
              <a:ext uri="{FF2B5EF4-FFF2-40B4-BE49-F238E27FC236}">
                <a16:creationId xmlns:a16="http://schemas.microsoft.com/office/drawing/2014/main" id="{04349BEB-5CA7-552A-9BF7-863B688E2B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75759" y="5227317"/>
            <a:ext cx="269753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 Guide of Municipal Solid Waste Management Solutions for a Better Future ›  Evreka">
            <a:extLst>
              <a:ext uri="{FF2B5EF4-FFF2-40B4-BE49-F238E27FC236}">
                <a16:creationId xmlns:a16="http://schemas.microsoft.com/office/drawing/2014/main" id="{B79804F9-CA6F-CB83-02CD-07E296D501D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92353" y="3623447"/>
            <a:ext cx="186880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330+ Cartoon Of The Snow Removal Illustrations, Royalty-Free Vector  Graphics &amp; Clip Art - iStock">
            <a:extLst>
              <a:ext uri="{FF2B5EF4-FFF2-40B4-BE49-F238E27FC236}">
                <a16:creationId xmlns:a16="http://schemas.microsoft.com/office/drawing/2014/main" id="{6E8D92C0-2B12-8513-905C-C6112BC6C52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68162" y="3641244"/>
            <a:ext cx="1938612"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020E66-0A2E-A6D0-3626-E3F48678F05C}"/>
              </a:ext>
            </a:extLst>
          </p:cNvPr>
          <p:cNvSpPr txBox="1"/>
          <p:nvPr/>
        </p:nvSpPr>
        <p:spPr>
          <a:xfrm>
            <a:off x="994790" y="4904381"/>
            <a:ext cx="1283696" cy="369332"/>
          </a:xfrm>
          <a:prstGeom prst="rect">
            <a:avLst/>
          </a:prstGeom>
          <a:noFill/>
        </p:spPr>
        <p:txBody>
          <a:bodyPr wrap="square" rtlCol="0">
            <a:spAutoFit/>
          </a:bodyPr>
          <a:lstStyle/>
          <a:p>
            <a:pPr algn="ctr"/>
            <a:r>
              <a:rPr lang="en-US"/>
              <a:t>Street Signs</a:t>
            </a:r>
          </a:p>
        </p:txBody>
      </p:sp>
      <p:sp>
        <p:nvSpPr>
          <p:cNvPr id="6" name="TextBox 5">
            <a:extLst>
              <a:ext uri="{FF2B5EF4-FFF2-40B4-BE49-F238E27FC236}">
                <a16:creationId xmlns:a16="http://schemas.microsoft.com/office/drawing/2014/main" id="{60A64BAA-52F1-3CBB-3590-988969D3BBC9}"/>
              </a:ext>
            </a:extLst>
          </p:cNvPr>
          <p:cNvSpPr txBox="1"/>
          <p:nvPr/>
        </p:nvSpPr>
        <p:spPr>
          <a:xfrm>
            <a:off x="3482766" y="4904381"/>
            <a:ext cx="1707644" cy="369332"/>
          </a:xfrm>
          <a:prstGeom prst="rect">
            <a:avLst/>
          </a:prstGeom>
          <a:noFill/>
        </p:spPr>
        <p:txBody>
          <a:bodyPr wrap="square" rtlCol="0">
            <a:spAutoFit/>
          </a:bodyPr>
          <a:lstStyle/>
          <a:p>
            <a:pPr algn="ctr"/>
            <a:r>
              <a:rPr lang="en-US"/>
              <a:t>Drinking Water</a:t>
            </a:r>
          </a:p>
        </p:txBody>
      </p:sp>
      <p:sp>
        <p:nvSpPr>
          <p:cNvPr id="7" name="TextBox 6">
            <a:extLst>
              <a:ext uri="{FF2B5EF4-FFF2-40B4-BE49-F238E27FC236}">
                <a16:creationId xmlns:a16="http://schemas.microsoft.com/office/drawing/2014/main" id="{31CEDEF7-DDB1-A4D9-6398-FD5D0FCF7B0F}"/>
              </a:ext>
            </a:extLst>
          </p:cNvPr>
          <p:cNvSpPr txBox="1"/>
          <p:nvPr/>
        </p:nvSpPr>
        <p:spPr>
          <a:xfrm>
            <a:off x="5891194" y="4908599"/>
            <a:ext cx="1445148" cy="369332"/>
          </a:xfrm>
          <a:prstGeom prst="rect">
            <a:avLst/>
          </a:prstGeom>
          <a:noFill/>
        </p:spPr>
        <p:txBody>
          <a:bodyPr wrap="square" rtlCol="0">
            <a:spAutoFit/>
          </a:bodyPr>
          <a:lstStyle/>
          <a:p>
            <a:pPr algn="ctr"/>
            <a:r>
              <a:rPr lang="en-US"/>
              <a:t>Street Design</a:t>
            </a:r>
          </a:p>
        </p:txBody>
      </p:sp>
      <p:sp>
        <p:nvSpPr>
          <p:cNvPr id="9" name="TextBox 8">
            <a:extLst>
              <a:ext uri="{FF2B5EF4-FFF2-40B4-BE49-F238E27FC236}">
                <a16:creationId xmlns:a16="http://schemas.microsoft.com/office/drawing/2014/main" id="{0E66AB7A-2BB5-7C54-AD9A-187BCC809DC1}"/>
              </a:ext>
            </a:extLst>
          </p:cNvPr>
          <p:cNvSpPr txBox="1"/>
          <p:nvPr/>
        </p:nvSpPr>
        <p:spPr>
          <a:xfrm>
            <a:off x="8184907" y="4926516"/>
            <a:ext cx="1283696" cy="369332"/>
          </a:xfrm>
          <a:prstGeom prst="rect">
            <a:avLst/>
          </a:prstGeom>
          <a:noFill/>
        </p:spPr>
        <p:txBody>
          <a:bodyPr wrap="square" rtlCol="0">
            <a:spAutoFit/>
          </a:bodyPr>
          <a:lstStyle/>
          <a:p>
            <a:pPr algn="ctr"/>
            <a:r>
              <a:rPr lang="en-US"/>
              <a:t>Solid Waste</a:t>
            </a:r>
          </a:p>
        </p:txBody>
      </p:sp>
      <p:sp>
        <p:nvSpPr>
          <p:cNvPr id="10" name="TextBox 9">
            <a:extLst>
              <a:ext uri="{FF2B5EF4-FFF2-40B4-BE49-F238E27FC236}">
                <a16:creationId xmlns:a16="http://schemas.microsoft.com/office/drawing/2014/main" id="{8DDEB5B0-642E-4CE4-023B-DD52FBC26642}"/>
              </a:ext>
            </a:extLst>
          </p:cNvPr>
          <p:cNvSpPr txBox="1"/>
          <p:nvPr/>
        </p:nvSpPr>
        <p:spPr>
          <a:xfrm>
            <a:off x="10118584" y="4937000"/>
            <a:ext cx="1635457" cy="369332"/>
          </a:xfrm>
          <a:prstGeom prst="rect">
            <a:avLst/>
          </a:prstGeom>
          <a:noFill/>
        </p:spPr>
        <p:txBody>
          <a:bodyPr wrap="square" rtlCol="0">
            <a:spAutoFit/>
          </a:bodyPr>
          <a:lstStyle/>
          <a:p>
            <a:pPr algn="ctr"/>
            <a:r>
              <a:rPr lang="en-US"/>
              <a:t>Snow Removal</a:t>
            </a:r>
          </a:p>
        </p:txBody>
      </p:sp>
      <p:sp>
        <p:nvSpPr>
          <p:cNvPr id="11" name="TextBox 10">
            <a:extLst>
              <a:ext uri="{FF2B5EF4-FFF2-40B4-BE49-F238E27FC236}">
                <a16:creationId xmlns:a16="http://schemas.microsoft.com/office/drawing/2014/main" id="{E13F252C-9BAB-FAFC-947D-A3B0ABA9DC9F}"/>
              </a:ext>
            </a:extLst>
          </p:cNvPr>
          <p:cNvSpPr txBox="1"/>
          <p:nvPr/>
        </p:nvSpPr>
        <p:spPr>
          <a:xfrm>
            <a:off x="1898189" y="6536850"/>
            <a:ext cx="2445944" cy="369332"/>
          </a:xfrm>
          <a:prstGeom prst="rect">
            <a:avLst/>
          </a:prstGeom>
          <a:noFill/>
        </p:spPr>
        <p:txBody>
          <a:bodyPr wrap="square" rtlCol="0">
            <a:spAutoFit/>
          </a:bodyPr>
          <a:lstStyle/>
          <a:p>
            <a:pPr algn="ctr"/>
            <a:r>
              <a:rPr lang="en-US"/>
              <a:t>Road Construction</a:t>
            </a:r>
          </a:p>
        </p:txBody>
      </p:sp>
      <p:sp>
        <p:nvSpPr>
          <p:cNvPr id="12" name="TextBox 11">
            <a:extLst>
              <a:ext uri="{FF2B5EF4-FFF2-40B4-BE49-F238E27FC236}">
                <a16:creationId xmlns:a16="http://schemas.microsoft.com/office/drawing/2014/main" id="{9809BFD8-331C-CF3D-5458-9E872F60141D}"/>
              </a:ext>
            </a:extLst>
          </p:cNvPr>
          <p:cNvSpPr txBox="1"/>
          <p:nvPr/>
        </p:nvSpPr>
        <p:spPr>
          <a:xfrm>
            <a:off x="4949199" y="6536850"/>
            <a:ext cx="1707644" cy="369332"/>
          </a:xfrm>
          <a:prstGeom prst="rect">
            <a:avLst/>
          </a:prstGeom>
          <a:noFill/>
        </p:spPr>
        <p:txBody>
          <a:bodyPr wrap="square" rtlCol="0">
            <a:spAutoFit/>
          </a:bodyPr>
          <a:lstStyle/>
          <a:p>
            <a:pPr algn="ctr"/>
            <a:r>
              <a:rPr lang="en-US"/>
              <a:t>Wastewater</a:t>
            </a:r>
          </a:p>
        </p:txBody>
      </p:sp>
      <p:sp>
        <p:nvSpPr>
          <p:cNvPr id="13" name="TextBox 12">
            <a:extLst>
              <a:ext uri="{FF2B5EF4-FFF2-40B4-BE49-F238E27FC236}">
                <a16:creationId xmlns:a16="http://schemas.microsoft.com/office/drawing/2014/main" id="{F7837146-15AA-D87C-9F4B-1C1E04B3630C}"/>
              </a:ext>
            </a:extLst>
          </p:cNvPr>
          <p:cNvSpPr txBox="1"/>
          <p:nvPr/>
        </p:nvSpPr>
        <p:spPr>
          <a:xfrm>
            <a:off x="7668762" y="6484617"/>
            <a:ext cx="1707644" cy="369332"/>
          </a:xfrm>
          <a:prstGeom prst="rect">
            <a:avLst/>
          </a:prstGeom>
          <a:noFill/>
        </p:spPr>
        <p:txBody>
          <a:bodyPr wrap="square" rtlCol="0">
            <a:spAutoFit/>
          </a:bodyPr>
          <a:lstStyle/>
          <a:p>
            <a:pPr algn="ctr"/>
            <a:r>
              <a:rPr lang="en-US"/>
              <a:t>Stormwater</a:t>
            </a:r>
          </a:p>
        </p:txBody>
      </p:sp>
      <p:pic>
        <p:nvPicPr>
          <p:cNvPr id="4" name="004_AM">
            <a:hlinkClick r:id="" action="ppaction://media"/>
            <a:extLst>
              <a:ext uri="{FF2B5EF4-FFF2-40B4-BE49-F238E27FC236}">
                <a16:creationId xmlns:a16="http://schemas.microsoft.com/office/drawing/2014/main" id="{9A973572-A9E7-0175-BB53-9ED9F87F93A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8732" y="5494437"/>
            <a:ext cx="609600" cy="609600"/>
          </a:xfrm>
          <a:prstGeom prst="rect">
            <a:avLst/>
          </a:prstGeom>
        </p:spPr>
      </p:pic>
    </p:spTree>
    <p:extLst>
      <p:ext uri="{BB962C8B-B14F-4D97-AF65-F5344CB8AC3E}">
        <p14:creationId xmlns:p14="http://schemas.microsoft.com/office/powerpoint/2010/main" val="3234404655"/>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Who is </a:t>
            </a:r>
            <a:r>
              <a:rPr lang="en-US" sz="4800" err="1"/>
              <a:t>apwa</a:t>
            </a:r>
            <a:r>
              <a:rPr lang="en-US" sz="4800"/>
              <a:t>?</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581192" y="2180496"/>
            <a:ext cx="11029615" cy="3975348"/>
          </a:xfrm>
        </p:spPr>
        <p:txBody>
          <a:bodyPr anchor="t" anchorCtr="0">
            <a:normAutofit/>
          </a:bodyPr>
          <a:lstStyle/>
          <a:p>
            <a:r>
              <a:rPr lang="en-US" b="0" i="0">
                <a:solidFill>
                  <a:srgbClr val="040C28"/>
                </a:solidFill>
                <a:effectLst/>
                <a:latin typeface="+mj-lt"/>
              </a:rPr>
              <a:t>The American Public Works Association</a:t>
            </a:r>
            <a:r>
              <a:rPr lang="en-US" b="0" i="0">
                <a:solidFill>
                  <a:srgbClr val="202124"/>
                </a:solidFill>
                <a:effectLst/>
                <a:latin typeface="+mj-lt"/>
              </a:rPr>
              <a:t> (APWA) serves professionals in all aspects of public works.</a:t>
            </a:r>
          </a:p>
          <a:p>
            <a:r>
              <a:rPr lang="en-US" b="0" i="0">
                <a:solidFill>
                  <a:srgbClr val="333333"/>
                </a:solidFill>
                <a:effectLst/>
                <a:latin typeface="+mj-lt"/>
              </a:rPr>
              <a:t>Provide varied educational and networking opportunities that help public works personnel grow in their professionalism and improve the quality of life in the communities they serve.</a:t>
            </a:r>
            <a:endParaRPr lang="en-US" b="0" i="0">
              <a:solidFill>
                <a:srgbClr val="202124"/>
              </a:solidFill>
              <a:effectLst/>
              <a:latin typeface="+mj-lt"/>
            </a:endParaRPr>
          </a:p>
          <a:p>
            <a:r>
              <a:rPr lang="en-US">
                <a:solidFill>
                  <a:srgbClr val="202124"/>
                </a:solidFill>
                <a:latin typeface="+mj-lt"/>
              </a:rPr>
              <a:t>Members can be individual, agency, or corporation and can be from varying fields</a:t>
            </a:r>
          </a:p>
          <a:p>
            <a:r>
              <a:rPr lang="en-US">
                <a:solidFill>
                  <a:srgbClr val="202124"/>
                </a:solidFill>
                <a:latin typeface="+mj-lt"/>
              </a:rPr>
              <a:t>APWA services members from multiple facets of public work.</a:t>
            </a:r>
          </a:p>
          <a:p>
            <a:pPr lvl="1"/>
            <a:r>
              <a:rPr lang="en-US">
                <a:solidFill>
                  <a:srgbClr val="202124"/>
                </a:solidFill>
                <a:latin typeface="+mj-lt"/>
              </a:rPr>
              <a:t>Local</a:t>
            </a:r>
          </a:p>
          <a:p>
            <a:pPr lvl="1"/>
            <a:r>
              <a:rPr lang="en-US">
                <a:solidFill>
                  <a:srgbClr val="202124"/>
                </a:solidFill>
                <a:latin typeface="+mj-lt"/>
              </a:rPr>
              <a:t>County</a:t>
            </a:r>
          </a:p>
          <a:p>
            <a:pPr lvl="1"/>
            <a:r>
              <a:rPr lang="en-US">
                <a:solidFill>
                  <a:srgbClr val="202124"/>
                </a:solidFill>
                <a:latin typeface="+mj-lt"/>
              </a:rPr>
              <a:t>State</a:t>
            </a:r>
          </a:p>
          <a:p>
            <a:pPr lvl="1"/>
            <a:r>
              <a:rPr lang="en-US">
                <a:solidFill>
                  <a:srgbClr val="202124"/>
                </a:solidFill>
                <a:latin typeface="+mj-lt"/>
              </a:rPr>
              <a:t>Federal</a:t>
            </a:r>
          </a:p>
          <a:p>
            <a:pPr lvl="1"/>
            <a:r>
              <a:rPr lang="en-US">
                <a:solidFill>
                  <a:srgbClr val="202124"/>
                </a:solidFill>
                <a:latin typeface="+mj-lt"/>
              </a:rPr>
              <a:t>Private</a:t>
            </a:r>
          </a:p>
        </p:txBody>
      </p:sp>
      <p:pic>
        <p:nvPicPr>
          <p:cNvPr id="5" name="3BA1E2EF-CE32-4B80-A8E2-9C9457859E54" descr="IMG_0045.JPG">
            <a:extLst>
              <a:ext uri="{FF2B5EF4-FFF2-40B4-BE49-F238E27FC236}">
                <a16:creationId xmlns:a16="http://schemas.microsoft.com/office/drawing/2014/main" id="{CB8EC316-DD77-4925-44F3-1973A06A7C2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903410" y="5341618"/>
            <a:ext cx="914401"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354C5D-9681-BD2B-3EB6-E63B84C253D2}"/>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Adam McLamb</a:t>
            </a:r>
          </a:p>
          <a:p>
            <a:pPr algn="ctr"/>
            <a:r>
              <a:rPr lang="en-US" sz="1200"/>
              <a:t>Town of Indian Trail</a:t>
            </a:r>
          </a:p>
        </p:txBody>
      </p:sp>
      <p:pic>
        <p:nvPicPr>
          <p:cNvPr id="3074" name="Picture 2" descr="A photo illustration of various public works professionals, all of whom are represented by APWA">
            <a:extLst>
              <a:ext uri="{FF2B5EF4-FFF2-40B4-BE49-F238E27FC236}">
                <a16:creationId xmlns:a16="http://schemas.microsoft.com/office/drawing/2014/main" id="{E5CABDCF-2A43-AB54-3242-3AF3E793E52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67185" y="4210991"/>
            <a:ext cx="7614303" cy="22796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7BB319-F136-FA6F-913F-9FF25D2FEA52}"/>
              </a:ext>
            </a:extLst>
          </p:cNvPr>
          <p:cNvSpPr>
            <a:spLocks noGrp="1"/>
          </p:cNvSpPr>
          <p:nvPr>
            <p:ph type="sldNum" sz="quarter" idx="12"/>
          </p:nvPr>
        </p:nvSpPr>
        <p:spPr/>
        <p:txBody>
          <a:bodyPr/>
          <a:lstStyle/>
          <a:p>
            <a:fld id="{D57F1E4F-1CFF-5643-939E-217C01CDF565}" type="slidenum">
              <a:rPr lang="en-US" smtClean="0"/>
              <a:pPr/>
              <a:t>5</a:t>
            </a:fld>
            <a:endParaRPr lang="en-US"/>
          </a:p>
        </p:txBody>
      </p:sp>
      <p:pic>
        <p:nvPicPr>
          <p:cNvPr id="7" name="005_AM">
            <a:hlinkClick r:id="" action="ppaction://media"/>
            <a:extLst>
              <a:ext uri="{FF2B5EF4-FFF2-40B4-BE49-F238E27FC236}">
                <a16:creationId xmlns:a16="http://schemas.microsoft.com/office/drawing/2014/main" id="{BE48845C-EE85-BE7F-369F-D6B2E4401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8375" y="4538663"/>
            <a:ext cx="609600" cy="609600"/>
          </a:xfrm>
          <a:prstGeom prst="rect">
            <a:avLst/>
          </a:prstGeom>
        </p:spPr>
      </p:pic>
    </p:spTree>
    <p:extLst>
      <p:ext uri="{BB962C8B-B14F-4D97-AF65-F5344CB8AC3E}">
        <p14:creationId xmlns:p14="http://schemas.microsoft.com/office/powerpoint/2010/main" val="134931542"/>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581192" y="2069397"/>
            <a:ext cx="11029615" cy="4408311"/>
          </a:xfrm>
        </p:spPr>
        <p:txBody>
          <a:bodyPr anchor="t" anchorCtr="0">
            <a:normAutofit lnSpcReduction="10000"/>
          </a:bodyPr>
          <a:lstStyle/>
          <a:p>
            <a:pPr marL="0" indent="0">
              <a:buNone/>
            </a:pPr>
            <a:r>
              <a:rPr lang="en-US">
                <a:solidFill>
                  <a:srgbClr val="0070C0"/>
                </a:solidFill>
              </a:rPr>
              <a:t>Support for Public Works Professionals</a:t>
            </a:r>
          </a:p>
          <a:p>
            <a:pPr lvl="1"/>
            <a:r>
              <a:rPr lang="en-US"/>
              <a:t>APWA supports Public Works Professionals by providing networking opportunities between the public and private sector entities.</a:t>
            </a:r>
          </a:p>
          <a:p>
            <a:pPr lvl="1"/>
            <a:r>
              <a:rPr lang="en-US"/>
              <a:t>Offer new technologies via the APWA partners. These partners/vendors provides demos of equipment and services as resources.</a:t>
            </a:r>
          </a:p>
          <a:p>
            <a:pPr lvl="1"/>
            <a:r>
              <a:rPr lang="en-US"/>
              <a:t>APWA offers training, certifications and training sessions either individually held or through conferences.  APWA-NC has the overall State Chapter &amp; 6 technical divisions that offer individual training sessions and/or conferences. The technical divisions are Solid Waste, Facilities &amp; Grounds, Stormwater, Equipment Services &amp; Streets,  and Leadership &amp; Management.</a:t>
            </a:r>
          </a:p>
          <a:p>
            <a:pPr lvl="1"/>
            <a:r>
              <a:rPr lang="en-US"/>
              <a:t>APWA also holds the Backhoe </a:t>
            </a:r>
            <a:r>
              <a:rPr lang="en-US" err="1"/>
              <a:t>Roadeo</a:t>
            </a:r>
            <a:r>
              <a:rPr lang="en-US"/>
              <a:t> for lower-level field staff to compete locally and nationally.</a:t>
            </a:r>
          </a:p>
          <a:p>
            <a:pPr lvl="1"/>
            <a:r>
              <a:rPr lang="en-US"/>
              <a:t>APWA offers certification programs through the Donald C. Stone Center. These certifications are in Leadership &amp; Management, Technical Specialties and Public Works Professionals.</a:t>
            </a:r>
          </a:p>
          <a:p>
            <a:pPr marL="0" indent="0">
              <a:buNone/>
            </a:pPr>
            <a:r>
              <a:rPr lang="en-US">
                <a:solidFill>
                  <a:srgbClr val="0070C0"/>
                </a:solidFill>
              </a:rPr>
              <a:t>Support for College and Pre-College Interest in Public Works</a:t>
            </a:r>
          </a:p>
          <a:p>
            <a:pPr lvl="1"/>
            <a:r>
              <a:rPr lang="en-US"/>
              <a:t>APWA offers scholarships to college students.</a:t>
            </a:r>
          </a:p>
          <a:p>
            <a:pPr lvl="1"/>
            <a:r>
              <a:rPr lang="en-US"/>
              <a:t>APWA offers internships via local municipalities to college students.</a:t>
            </a:r>
          </a:p>
          <a:p>
            <a:pPr marL="0" indent="0">
              <a:buNone/>
            </a:pPr>
            <a:endParaRPr lang="en-US">
              <a:solidFill>
                <a:srgbClr val="0070C0"/>
              </a:solidFill>
            </a:endParaRPr>
          </a:p>
          <a:p>
            <a:pPr marL="0" indent="0">
              <a:buNone/>
            </a:pPr>
            <a:endParaRPr lang="en-US">
              <a:solidFill>
                <a:srgbClr val="0070C0"/>
              </a:solidFill>
            </a:endParaRPr>
          </a:p>
          <a:p>
            <a:endParaRPr lang="en-US"/>
          </a:p>
        </p:txBody>
      </p:sp>
      <p:pic>
        <p:nvPicPr>
          <p:cNvPr id="11" name="Picture 10" descr="A person in a suit&#10;&#10;Description automatically generated with low confidence">
            <a:extLst>
              <a:ext uri="{FF2B5EF4-FFF2-40B4-BE49-F238E27FC236}">
                <a16:creationId xmlns:a16="http://schemas.microsoft.com/office/drawing/2014/main" id="{E6852CA6-15DF-2E26-4371-1DF24EBAFF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9733" y="5320882"/>
            <a:ext cx="914400" cy="1142999"/>
          </a:xfrm>
          <a:prstGeom prst="rect">
            <a:avLst/>
          </a:prstGeom>
          <a:ln w="19050">
            <a:solidFill>
              <a:schemeClr val="tx1"/>
            </a:solidFill>
          </a:ln>
        </p:spPr>
      </p:pic>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200"/>
              <a:t>What Does/can </a:t>
            </a:r>
            <a:r>
              <a:rPr lang="en-US" sz="4200" err="1"/>
              <a:t>apwa</a:t>
            </a:r>
            <a:r>
              <a:rPr lang="en-US" sz="4200"/>
              <a:t> do? </a:t>
            </a:r>
          </a:p>
        </p:txBody>
      </p:sp>
      <p:pic>
        <p:nvPicPr>
          <p:cNvPr id="1026" name="Picture 2">
            <a:extLst>
              <a:ext uri="{FF2B5EF4-FFF2-40B4-BE49-F238E27FC236}">
                <a16:creationId xmlns:a16="http://schemas.microsoft.com/office/drawing/2014/main" id="{BE44339E-8B53-224F-4BC9-12912ABA84B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903411" y="5320883"/>
            <a:ext cx="914400"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E0A56B-1842-D866-1DE4-403D13207BDF}"/>
              </a:ext>
            </a:extLst>
          </p:cNvPr>
          <p:cNvSpPr txBox="1"/>
          <p:nvPr/>
        </p:nvSpPr>
        <p:spPr>
          <a:xfrm>
            <a:off x="9295906" y="6445775"/>
            <a:ext cx="1554480" cy="461665"/>
          </a:xfrm>
          <a:prstGeom prst="rect">
            <a:avLst/>
          </a:prstGeom>
          <a:noFill/>
          <a:ln>
            <a:noFill/>
          </a:ln>
        </p:spPr>
        <p:txBody>
          <a:bodyPr wrap="square" rtlCol="0">
            <a:spAutoFit/>
          </a:bodyPr>
          <a:lstStyle/>
          <a:p>
            <a:pPr algn="ctr"/>
            <a:r>
              <a:rPr lang="en-US" sz="1200"/>
              <a:t>Mae Bryant</a:t>
            </a:r>
          </a:p>
          <a:p>
            <a:pPr algn="ctr"/>
            <a:r>
              <a:rPr lang="en-US" sz="1200"/>
              <a:t>City of Charlotte</a:t>
            </a:r>
          </a:p>
        </p:txBody>
      </p:sp>
      <p:sp>
        <p:nvSpPr>
          <p:cNvPr id="4" name="TextBox 3">
            <a:extLst>
              <a:ext uri="{FF2B5EF4-FFF2-40B4-BE49-F238E27FC236}">
                <a16:creationId xmlns:a16="http://schemas.microsoft.com/office/drawing/2014/main" id="{2664F0C6-8BF8-C20A-7C85-8D406C6511AF}"/>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Magda Holloway</a:t>
            </a:r>
          </a:p>
          <a:p>
            <a:pPr algn="ctr"/>
            <a:r>
              <a:rPr lang="en-US" sz="1200"/>
              <a:t>Summit Engineering</a:t>
            </a:r>
          </a:p>
        </p:txBody>
      </p:sp>
      <p:sp>
        <p:nvSpPr>
          <p:cNvPr id="5" name="Slide Number Placeholder 4">
            <a:extLst>
              <a:ext uri="{FF2B5EF4-FFF2-40B4-BE49-F238E27FC236}">
                <a16:creationId xmlns:a16="http://schemas.microsoft.com/office/drawing/2014/main" id="{B5531923-4AD7-B4FD-204F-4678EAC21416}"/>
              </a:ext>
            </a:extLst>
          </p:cNvPr>
          <p:cNvSpPr>
            <a:spLocks noGrp="1"/>
          </p:cNvSpPr>
          <p:nvPr>
            <p:ph type="sldNum" sz="quarter" idx="12"/>
          </p:nvPr>
        </p:nvSpPr>
        <p:spPr/>
        <p:txBody>
          <a:bodyPr/>
          <a:lstStyle/>
          <a:p>
            <a:fld id="{D57F1E4F-1CFF-5643-939E-217C01CDF565}" type="slidenum">
              <a:rPr lang="en-US" smtClean="0"/>
              <a:pPr/>
              <a:t>6</a:t>
            </a:fld>
            <a:endParaRPr lang="en-US"/>
          </a:p>
        </p:txBody>
      </p:sp>
      <p:pic>
        <p:nvPicPr>
          <p:cNvPr id="6" name="006_MB_MH">
            <a:hlinkClick r:id="" action="ppaction://media"/>
            <a:extLst>
              <a:ext uri="{FF2B5EF4-FFF2-40B4-BE49-F238E27FC236}">
                <a16:creationId xmlns:a16="http://schemas.microsoft.com/office/drawing/2014/main" id="{F9197C73-AB71-40AE-2603-00B48F859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6125" y="5943600"/>
            <a:ext cx="609600" cy="609600"/>
          </a:xfrm>
          <a:prstGeom prst="rect">
            <a:avLst/>
          </a:prstGeom>
        </p:spPr>
      </p:pic>
    </p:spTree>
    <p:extLst>
      <p:ext uri="{BB962C8B-B14F-4D97-AF65-F5344CB8AC3E}">
        <p14:creationId xmlns:p14="http://schemas.microsoft.com/office/powerpoint/2010/main" val="709623987"/>
      </p:ext>
    </p:extLst>
  </p:cSld>
  <p:clrMapOvr>
    <a:masterClrMapping/>
  </p:clrMapOvr>
  <mc:AlternateContent xmlns:mc="http://schemas.openxmlformats.org/markup-compatibility/2006" xmlns:p14="http://schemas.microsoft.com/office/powerpoint/2010/main">
    <mc:Choice Requires="p14">
      <p:transition spd="slow" p14:dur="2000" advTm="247000"/>
    </mc:Choice>
    <mc:Fallback xmlns="">
      <p:transition spd="slow" advTm="2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4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5F7C11-32D2-36BC-C67C-14198D185260}"/>
              </a:ext>
            </a:extLst>
          </p:cNvPr>
          <p:cNvSpPr txBox="1">
            <a:spLocks/>
          </p:cNvSpPr>
          <p:nvPr/>
        </p:nvSpPr>
        <p:spPr>
          <a:xfrm>
            <a:off x="4370470" y="1850338"/>
            <a:ext cx="3819892" cy="4651871"/>
          </a:xfrm>
          <a:prstGeom prst="rect">
            <a:avLst/>
          </a:prstGeom>
        </p:spPr>
        <p:txBody>
          <a:bodyPr vert="horz" lIns="91440" tIns="45720" rIns="91440" bIns="45720" rtlCol="0" anchor="t" anchorCtr="0">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b="1" u="sng"/>
              <a:t>COMMITTEES</a:t>
            </a:r>
          </a:p>
          <a:p>
            <a:r>
              <a:rPr lang="en-US"/>
              <a:t>Audit</a:t>
            </a:r>
          </a:p>
          <a:p>
            <a:r>
              <a:rPr lang="en-US">
                <a:solidFill>
                  <a:srgbClr val="0070C0"/>
                </a:solidFill>
                <a:hlinkClick r:id="rId5">
                  <a:extLst>
                    <a:ext uri="{A12FA001-AC4F-418D-AE19-62706E023703}">
                      <ahyp:hlinkClr xmlns:ahyp="http://schemas.microsoft.com/office/drawing/2018/hyperlinkcolor" val="tx"/>
                    </a:ext>
                  </a:extLst>
                </a:hlinkClick>
              </a:rPr>
              <a:t>Awards and Scholarships</a:t>
            </a:r>
            <a:endParaRPr lang="en-US">
              <a:solidFill>
                <a:srgbClr val="0070C0"/>
              </a:solidFill>
            </a:endParaRPr>
          </a:p>
          <a:p>
            <a:r>
              <a:rPr lang="en-US">
                <a:solidFill>
                  <a:srgbClr val="0070C0"/>
                </a:solidFill>
                <a:hlinkClick r:id="rId6">
                  <a:extLst>
                    <a:ext uri="{A12FA001-AC4F-418D-AE19-62706E023703}">
                      <ahyp:hlinkClr xmlns:ahyp="http://schemas.microsoft.com/office/drawing/2018/hyperlinkcolor" val="tx"/>
                    </a:ext>
                  </a:extLst>
                </a:hlinkClick>
              </a:rPr>
              <a:t>Diversity</a:t>
            </a:r>
            <a:endParaRPr lang="en-US">
              <a:solidFill>
                <a:srgbClr val="0070C0"/>
              </a:solidFill>
            </a:endParaRPr>
          </a:p>
          <a:p>
            <a:r>
              <a:rPr lang="en-US"/>
              <a:t>Education and Training</a:t>
            </a:r>
          </a:p>
          <a:p>
            <a:r>
              <a:rPr lang="en-US"/>
              <a:t>Equipment Rodeo</a:t>
            </a:r>
          </a:p>
          <a:p>
            <a:r>
              <a:rPr lang="en-US"/>
              <a:t>Historian</a:t>
            </a:r>
          </a:p>
          <a:p>
            <a:r>
              <a:rPr lang="en-US"/>
              <a:t>Membership</a:t>
            </a:r>
          </a:p>
          <a:p>
            <a:r>
              <a:rPr lang="en-US">
                <a:solidFill>
                  <a:srgbClr val="0070C0"/>
                </a:solidFill>
                <a:hlinkClick r:id="rId7">
                  <a:extLst>
                    <a:ext uri="{A12FA001-AC4F-418D-AE19-62706E023703}">
                      <ahyp:hlinkClr xmlns:ahyp="http://schemas.microsoft.com/office/drawing/2018/hyperlinkcolor" val="tx"/>
                    </a:ext>
                  </a:extLst>
                </a:hlinkClick>
              </a:rPr>
              <a:t>National Public Works Week</a:t>
            </a:r>
            <a:endParaRPr lang="en-US">
              <a:solidFill>
                <a:srgbClr val="0070C0"/>
              </a:solidFill>
            </a:endParaRPr>
          </a:p>
          <a:p>
            <a:r>
              <a:rPr lang="en-US">
                <a:solidFill>
                  <a:srgbClr val="0070C0"/>
                </a:solidFill>
                <a:hlinkClick r:id="rId8">
                  <a:extLst>
                    <a:ext uri="{A12FA001-AC4F-418D-AE19-62706E023703}">
                      <ahyp:hlinkClr xmlns:ahyp="http://schemas.microsoft.com/office/drawing/2018/hyperlinkcolor" val="tx"/>
                    </a:ext>
                  </a:extLst>
                </a:hlinkClick>
              </a:rPr>
              <a:t>Newsletter</a:t>
            </a:r>
            <a:endParaRPr lang="en-US">
              <a:solidFill>
                <a:srgbClr val="0070C0"/>
              </a:solidFill>
            </a:endParaRPr>
          </a:p>
          <a:p>
            <a:r>
              <a:rPr lang="en-US"/>
              <a:t>PACE Award</a:t>
            </a:r>
          </a:p>
          <a:p>
            <a:r>
              <a:rPr lang="en-US">
                <a:solidFill>
                  <a:srgbClr val="0070C0"/>
                </a:solidFill>
                <a:hlinkClick r:id="rId9">
                  <a:extLst>
                    <a:ext uri="{A12FA001-AC4F-418D-AE19-62706E023703}">
                      <ahyp:hlinkClr xmlns:ahyp="http://schemas.microsoft.com/office/drawing/2018/hyperlinkcolor" val="tx"/>
                    </a:ext>
                  </a:extLst>
                </a:hlinkClick>
              </a:rPr>
              <a:t>Sustainability</a:t>
            </a:r>
            <a:endParaRPr lang="en-US">
              <a:solidFill>
                <a:srgbClr val="0070C0"/>
              </a:solidFill>
            </a:endParaRPr>
          </a:p>
          <a:p>
            <a:r>
              <a:rPr lang="en-US"/>
              <a:t>Technology</a:t>
            </a:r>
          </a:p>
          <a:p>
            <a:r>
              <a:rPr lang="en-US">
                <a:solidFill>
                  <a:srgbClr val="0070C0"/>
                </a:solidFill>
                <a:hlinkClick r:id="rId10">
                  <a:extLst>
                    <a:ext uri="{A12FA001-AC4F-418D-AE19-62706E023703}">
                      <ahyp:hlinkClr xmlns:ahyp="http://schemas.microsoft.com/office/drawing/2018/hyperlinkcolor" val="tx"/>
                    </a:ext>
                  </a:extLst>
                </a:hlinkClick>
              </a:rPr>
              <a:t>Young Professionals</a:t>
            </a:r>
            <a:endParaRPr lang="en-US">
              <a:solidFill>
                <a:srgbClr val="0070C0"/>
              </a:solidFill>
            </a:endParaRPr>
          </a:p>
          <a:p>
            <a:endParaRPr lang="en-US"/>
          </a:p>
        </p:txBody>
      </p:sp>
      <p:pic>
        <p:nvPicPr>
          <p:cNvPr id="2064" name="Picture 16" descr="Stormwater Videos Archives - Beckley Sanitary Board">
            <a:extLst>
              <a:ext uri="{FF2B5EF4-FFF2-40B4-BE49-F238E27FC236}">
                <a16:creationId xmlns:a16="http://schemas.microsoft.com/office/drawing/2014/main" id="{CA19CED2-5B52-0783-D011-E1493353951E}"/>
              </a:ext>
            </a:extLst>
          </p:cNvPr>
          <p:cNvPicPr>
            <a:picLocks noChangeAspect="1" noChangeArrowheads="1"/>
          </p:cNvPicPr>
          <p:nvPr/>
        </p:nvPicPr>
        <p:blipFill rotWithShape="1">
          <a:blip r:embed="rId11" cstate="screen">
            <a:alphaModFix amt="50000"/>
            <a:extLst>
              <a:ext uri="{28A0092B-C50C-407E-A947-70E740481C1C}">
                <a14:useLocalDpi xmlns:a14="http://schemas.microsoft.com/office/drawing/2010/main"/>
              </a:ext>
            </a:extLst>
          </a:blip>
          <a:srcRect/>
          <a:stretch/>
        </p:blipFill>
        <p:spPr bwMode="auto">
          <a:xfrm>
            <a:off x="1513195" y="5618843"/>
            <a:ext cx="131994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29,836 Road Construction Cartoon Images, Stock Photos &amp; Vectors |  Shutterstock">
            <a:extLst>
              <a:ext uri="{FF2B5EF4-FFF2-40B4-BE49-F238E27FC236}">
                <a16:creationId xmlns:a16="http://schemas.microsoft.com/office/drawing/2014/main" id="{30B01B9B-291A-1207-CB8C-B0A72C0217DB}"/>
              </a:ext>
            </a:extLst>
          </p:cNvPr>
          <p:cNvPicPr>
            <a:picLocks noChangeAspect="1" noChangeArrowheads="1"/>
          </p:cNvPicPr>
          <p:nvPr/>
        </p:nvPicPr>
        <p:blipFill rotWithShape="1">
          <a:blip r:embed="rId12" cstate="screen">
            <a:alphaModFix amt="35000"/>
            <a:extLst>
              <a:ext uri="{28A0092B-C50C-407E-A947-70E740481C1C}">
                <a14:useLocalDpi xmlns:a14="http://schemas.microsoft.com/office/drawing/2010/main"/>
              </a:ext>
            </a:extLst>
          </a:blip>
          <a:srcRect/>
          <a:stretch/>
        </p:blipFill>
        <p:spPr bwMode="auto">
          <a:xfrm>
            <a:off x="1221624" y="4910363"/>
            <a:ext cx="1903089"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cycling Garbage Elements Trash Bags Tires Management Industry Utilize  Waste Can Vector Illustration Stock Illustration - Download Image Now -  iStock">
            <a:extLst>
              <a:ext uri="{FF2B5EF4-FFF2-40B4-BE49-F238E27FC236}">
                <a16:creationId xmlns:a16="http://schemas.microsoft.com/office/drawing/2014/main" id="{9699BDB9-A870-D803-781B-C2C32FDBF59E}"/>
              </a:ext>
            </a:extLst>
          </p:cNvPr>
          <p:cNvPicPr>
            <a:picLocks noChangeAspect="1" noChangeArrowheads="1"/>
          </p:cNvPicPr>
          <p:nvPr/>
        </p:nvPicPr>
        <p:blipFill rotWithShape="1">
          <a:blip r:embed="rId13" cstate="screen">
            <a:alphaModFix amt="35000"/>
            <a:extLst>
              <a:ext uri="{28A0092B-C50C-407E-A947-70E740481C1C}">
                <a14:useLocalDpi xmlns:a14="http://schemas.microsoft.com/office/drawing/2010/main"/>
              </a:ext>
            </a:extLst>
          </a:blip>
          <a:srcRect/>
          <a:stretch/>
        </p:blipFill>
        <p:spPr bwMode="auto">
          <a:xfrm>
            <a:off x="617662" y="4238143"/>
            <a:ext cx="3111014"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681 Town Hall Cartoon Images, Stock Photos &amp; Vectors | Shutterstock">
            <a:extLst>
              <a:ext uri="{FF2B5EF4-FFF2-40B4-BE49-F238E27FC236}">
                <a16:creationId xmlns:a16="http://schemas.microsoft.com/office/drawing/2014/main" id="{72BC1C57-8DAF-E41A-64E7-F26BF4E6B398}"/>
              </a:ext>
            </a:extLst>
          </p:cNvPr>
          <p:cNvPicPr>
            <a:picLocks noChangeAspect="1" noChangeArrowheads="1"/>
          </p:cNvPicPr>
          <p:nvPr/>
        </p:nvPicPr>
        <p:blipFill rotWithShape="1">
          <a:blip r:embed="rId14" cstate="screen">
            <a:alphaModFix amt="35000"/>
            <a:extLst>
              <a:ext uri="{28A0092B-C50C-407E-A947-70E740481C1C}">
                <a14:useLocalDpi xmlns:a14="http://schemas.microsoft.com/office/drawing/2010/main"/>
              </a:ext>
            </a:extLst>
          </a:blip>
          <a:srcRect/>
          <a:stretch/>
        </p:blipFill>
        <p:spPr bwMode="auto">
          <a:xfrm>
            <a:off x="1475869" y="2880123"/>
            <a:ext cx="1394601"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struction Equipment Images Clipart Panda - Construction Equipment  Clipart - Free Transparent PNG Clipart Images Download">
            <a:extLst>
              <a:ext uri="{FF2B5EF4-FFF2-40B4-BE49-F238E27FC236}">
                <a16:creationId xmlns:a16="http://schemas.microsoft.com/office/drawing/2014/main" id="{E5316B38-FC4F-E71A-59EA-629B45A94C1B}"/>
              </a:ext>
            </a:extLst>
          </p:cNvPr>
          <p:cNvPicPr>
            <a:picLocks noChangeAspect="1" noChangeArrowheads="1"/>
          </p:cNvPicPr>
          <p:nvPr/>
        </p:nvPicPr>
        <p:blipFill rotWithShape="1">
          <a:blip r:embed="rId15" cstate="screen">
            <a:alphaModFix amt="35000"/>
            <a:extLst>
              <a:ext uri="{28A0092B-C50C-407E-A947-70E740481C1C}">
                <a14:useLocalDpi xmlns:a14="http://schemas.microsoft.com/office/drawing/2010/main"/>
              </a:ext>
            </a:extLst>
          </a:blip>
          <a:srcRect/>
          <a:stretch/>
        </p:blipFill>
        <p:spPr bwMode="auto">
          <a:xfrm>
            <a:off x="1558178" y="2201113"/>
            <a:ext cx="1229982"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F31A6CC-7779-8E1C-A89B-CC744CB2B5DD}"/>
              </a:ext>
            </a:extLst>
          </p:cNvPr>
          <p:cNvGrpSpPr/>
          <p:nvPr/>
        </p:nvGrpSpPr>
        <p:grpSpPr>
          <a:xfrm>
            <a:off x="10903411" y="5340303"/>
            <a:ext cx="914400" cy="1144314"/>
            <a:chOff x="10903411" y="5340303"/>
            <a:chExt cx="914400" cy="1144314"/>
          </a:xfrm>
        </p:grpSpPr>
        <p:pic>
          <p:nvPicPr>
            <p:cNvPr id="8" name="Picture 7" descr="A person with long hair smiling&#10;&#10;Description automatically generated with low confidence">
              <a:extLst>
                <a:ext uri="{FF2B5EF4-FFF2-40B4-BE49-F238E27FC236}">
                  <a16:creationId xmlns:a16="http://schemas.microsoft.com/office/drawing/2014/main" id="{B5E7783E-5F75-B3C0-109D-64F8B8644B7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b="-1"/>
            <a:stretch/>
          </p:blipFill>
          <p:spPr>
            <a:xfrm>
              <a:off x="10903411" y="5340303"/>
              <a:ext cx="914400" cy="1143000"/>
            </a:xfrm>
            <a:prstGeom prst="rect">
              <a:avLst/>
            </a:prstGeom>
          </p:spPr>
        </p:pic>
        <p:sp>
          <p:nvSpPr>
            <p:cNvPr id="10" name="Rectangle 9">
              <a:extLst>
                <a:ext uri="{FF2B5EF4-FFF2-40B4-BE49-F238E27FC236}">
                  <a16:creationId xmlns:a16="http://schemas.microsoft.com/office/drawing/2014/main" id="{3C7AAE0C-20C4-02D4-AE06-6EA2E87EE87B}"/>
                </a:ext>
              </a:extLst>
            </p:cNvPr>
            <p:cNvSpPr/>
            <p:nvPr/>
          </p:nvSpPr>
          <p:spPr>
            <a:xfrm>
              <a:off x="10903411" y="5341617"/>
              <a:ext cx="914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APWA divisions &amp; Committees</a:t>
            </a:r>
          </a:p>
        </p:txBody>
      </p:sp>
      <p:sp>
        <p:nvSpPr>
          <p:cNvPr id="5" name="Content Placeholder 2">
            <a:extLst>
              <a:ext uri="{FF2B5EF4-FFF2-40B4-BE49-F238E27FC236}">
                <a16:creationId xmlns:a16="http://schemas.microsoft.com/office/drawing/2014/main" id="{C54C6F30-1A11-9A3C-C708-72E3C47F704A}"/>
              </a:ext>
            </a:extLst>
          </p:cNvPr>
          <p:cNvSpPr txBox="1">
            <a:spLocks/>
          </p:cNvSpPr>
          <p:nvPr/>
        </p:nvSpPr>
        <p:spPr>
          <a:xfrm>
            <a:off x="8321746" y="1805975"/>
            <a:ext cx="3819892" cy="4136419"/>
          </a:xfrm>
          <a:prstGeom prst="rect">
            <a:avLst/>
          </a:prstGeom>
        </p:spPr>
        <p:txBody>
          <a:bodyPr vert="horz" lIns="91440" tIns="45720" rIns="91440" bIns="45720" rtlCol="0" anchor="t" anchorCtr="0">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b="1" u="sng">
                <a:solidFill>
                  <a:schemeClr val="tx1"/>
                </a:solidFill>
              </a:rPr>
              <a:t>BENEFITS</a:t>
            </a:r>
          </a:p>
          <a:p>
            <a:r>
              <a:rPr lang="en-US" sz="2000">
                <a:solidFill>
                  <a:schemeClr val="tx1"/>
                </a:solidFill>
              </a:rPr>
              <a:t>Annual Conferences with CEUs</a:t>
            </a:r>
          </a:p>
          <a:p>
            <a:r>
              <a:rPr lang="en-US" sz="2000">
                <a:solidFill>
                  <a:schemeClr val="tx1"/>
                </a:solidFill>
              </a:rPr>
              <a:t>Networking/Socials</a:t>
            </a:r>
          </a:p>
          <a:p>
            <a:r>
              <a:rPr lang="en-US" sz="2000">
                <a:solidFill>
                  <a:schemeClr val="tx1"/>
                </a:solidFill>
              </a:rPr>
              <a:t>Training Events</a:t>
            </a:r>
          </a:p>
          <a:p>
            <a:r>
              <a:rPr lang="en-US" sz="2000">
                <a:solidFill>
                  <a:schemeClr val="tx1"/>
                </a:solidFill>
              </a:rPr>
              <a:t>Educational Sessions</a:t>
            </a:r>
          </a:p>
          <a:p>
            <a:r>
              <a:rPr lang="en-US" sz="2000">
                <a:solidFill>
                  <a:schemeClr val="tx1"/>
                </a:solidFill>
              </a:rPr>
              <a:t>Webinars</a:t>
            </a:r>
          </a:p>
          <a:p>
            <a:r>
              <a:rPr lang="en-US" sz="2000">
                <a:solidFill>
                  <a:schemeClr val="tx1"/>
                </a:solidFill>
              </a:rPr>
              <a:t>Scholarships </a:t>
            </a:r>
          </a:p>
          <a:p>
            <a:r>
              <a:rPr lang="en-US" sz="2000">
                <a:solidFill>
                  <a:schemeClr val="tx1"/>
                </a:solidFill>
              </a:rPr>
              <a:t>Recognition</a:t>
            </a:r>
          </a:p>
          <a:p>
            <a:r>
              <a:rPr lang="en-US" sz="2000">
                <a:solidFill>
                  <a:schemeClr val="tx1"/>
                </a:solidFill>
              </a:rPr>
              <a:t>Resources</a:t>
            </a:r>
          </a:p>
          <a:p>
            <a:r>
              <a:rPr lang="en-US" sz="2000">
                <a:solidFill>
                  <a:schemeClr val="tx1"/>
                </a:solidFill>
              </a:rPr>
              <a:t>Tips and Tricks</a:t>
            </a:r>
          </a:p>
          <a:p>
            <a:endParaRPr lang="en-US">
              <a:solidFill>
                <a:srgbClr val="0070C0"/>
              </a:solidFill>
            </a:endParaRPr>
          </a:p>
        </p:txBody>
      </p:sp>
      <p:pic>
        <p:nvPicPr>
          <p:cNvPr id="2056" name="Picture 8" descr="Is your Digital Agency Equipped for Diverse Talent? — Meade">
            <a:extLst>
              <a:ext uri="{FF2B5EF4-FFF2-40B4-BE49-F238E27FC236}">
                <a16:creationId xmlns:a16="http://schemas.microsoft.com/office/drawing/2014/main" id="{E05C4C8F-4C89-1FB4-335A-82DDFFF85864}"/>
              </a:ext>
            </a:extLst>
          </p:cNvPr>
          <p:cNvPicPr>
            <a:picLocks noChangeAspect="1" noChangeArrowheads="1"/>
          </p:cNvPicPr>
          <p:nvPr/>
        </p:nvPicPr>
        <p:blipFill rotWithShape="1">
          <a:blip r:embed="rId17" cstate="screen">
            <a:alphaModFix amt="35000"/>
            <a:extLst>
              <a:ext uri="{28A0092B-C50C-407E-A947-70E740481C1C}">
                <a14:useLocalDpi xmlns:a14="http://schemas.microsoft.com/office/drawing/2010/main"/>
              </a:ext>
            </a:extLst>
          </a:blip>
          <a:srcRect/>
          <a:stretch/>
        </p:blipFill>
        <p:spPr bwMode="auto">
          <a:xfrm>
            <a:off x="1278656" y="3559133"/>
            <a:ext cx="1789029" cy="685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a:xfrm>
            <a:off x="181748" y="1850338"/>
            <a:ext cx="3982846" cy="4432767"/>
          </a:xfrm>
        </p:spPr>
        <p:txBody>
          <a:bodyPr anchor="t" anchorCtr="0">
            <a:normAutofit/>
          </a:bodyPr>
          <a:lstStyle/>
          <a:p>
            <a:pPr marL="0" indent="0">
              <a:buNone/>
            </a:pPr>
            <a:r>
              <a:rPr lang="en-US" b="1">
                <a:solidFill>
                  <a:schemeClr val="tx1"/>
                </a:solidFill>
                <a:hlinkClick r:id="rId18">
                  <a:extLst>
                    <a:ext uri="{A12FA001-AC4F-418D-AE19-62706E023703}">
                      <ahyp:hlinkClr xmlns:ahyp="http://schemas.microsoft.com/office/drawing/2018/hyperlinkcolor" val="tx"/>
                    </a:ext>
                  </a:extLst>
                </a:hlinkClick>
              </a:rPr>
              <a:t>DIVISIONS</a:t>
            </a:r>
          </a:p>
          <a:p>
            <a:r>
              <a:rPr lang="en-US" sz="2000" b="1">
                <a:ln w="3175">
                  <a:noFill/>
                  <a:prstDash val="sysDot"/>
                </a:ln>
                <a:solidFill>
                  <a:srgbClr val="002060"/>
                </a:solidFill>
                <a:hlinkClick r:id="rId18">
                  <a:extLst>
                    <a:ext uri="{A12FA001-AC4F-418D-AE19-62706E023703}">
                      <ahyp:hlinkClr xmlns:ahyp="http://schemas.microsoft.com/office/drawing/2018/hyperlinkcolor" val="tx"/>
                    </a:ext>
                  </a:extLst>
                </a:hlinkClick>
              </a:rPr>
              <a:t>Equipment Services</a:t>
            </a:r>
            <a:endParaRPr lang="en-US" sz="2000" b="1">
              <a:ln w="3175">
                <a:noFill/>
                <a:prstDash val="sysDot"/>
              </a:ln>
              <a:solidFill>
                <a:srgbClr val="002060"/>
              </a:solidFill>
            </a:endParaRPr>
          </a:p>
          <a:p>
            <a:pPr marL="0" indent="0">
              <a:buNone/>
            </a:pPr>
            <a:endParaRPr lang="en-US" sz="1000" b="1">
              <a:ln w="3175">
                <a:noFill/>
                <a:prstDash val="sysDot"/>
              </a:ln>
              <a:solidFill>
                <a:srgbClr val="002060"/>
              </a:solidFill>
            </a:endParaRPr>
          </a:p>
          <a:p>
            <a:r>
              <a:rPr lang="en-US" sz="2000" b="1">
                <a:ln w="3175">
                  <a:noFill/>
                  <a:prstDash val="sysDot"/>
                </a:ln>
                <a:solidFill>
                  <a:srgbClr val="002060"/>
                </a:solidFill>
                <a:hlinkClick r:id="rId19">
                  <a:extLst>
                    <a:ext uri="{A12FA001-AC4F-418D-AE19-62706E023703}">
                      <ahyp:hlinkClr xmlns:ahyp="http://schemas.microsoft.com/office/drawing/2018/hyperlinkcolor" val="tx"/>
                    </a:ext>
                  </a:extLst>
                </a:hlinkClick>
              </a:rPr>
              <a:t>Facilities and Grounds</a:t>
            </a:r>
            <a:endParaRPr lang="en-US" sz="2000" b="1">
              <a:ln w="3175">
                <a:noFill/>
                <a:prstDash val="sysDot"/>
              </a:ln>
              <a:solidFill>
                <a:srgbClr val="002060"/>
              </a:solidFill>
            </a:endParaRPr>
          </a:p>
          <a:p>
            <a:pPr marL="0" indent="0">
              <a:buNone/>
            </a:pPr>
            <a:endParaRPr lang="en-US" sz="1000" b="1">
              <a:ln w="3175">
                <a:noFill/>
                <a:prstDash val="sysDot"/>
              </a:ln>
              <a:solidFill>
                <a:srgbClr val="002060"/>
              </a:solidFill>
            </a:endParaRPr>
          </a:p>
          <a:p>
            <a:r>
              <a:rPr lang="en-US" sz="2000" b="1">
                <a:ln w="3175">
                  <a:noFill/>
                  <a:prstDash val="sysDot"/>
                </a:ln>
                <a:solidFill>
                  <a:srgbClr val="002060"/>
                </a:solidFill>
                <a:hlinkClick r:id="rId20">
                  <a:extLst>
                    <a:ext uri="{A12FA001-AC4F-418D-AE19-62706E023703}">
                      <ahyp:hlinkClr xmlns:ahyp="http://schemas.microsoft.com/office/drawing/2018/hyperlinkcolor" val="tx"/>
                    </a:ext>
                  </a:extLst>
                </a:hlinkClick>
              </a:rPr>
              <a:t>Leadership and Management</a:t>
            </a:r>
            <a:endParaRPr lang="en-US" sz="2000" b="1">
              <a:ln w="3175">
                <a:noFill/>
                <a:prstDash val="sysDot"/>
              </a:ln>
              <a:solidFill>
                <a:srgbClr val="002060"/>
              </a:solidFill>
            </a:endParaRPr>
          </a:p>
          <a:p>
            <a:pPr marL="0" indent="0">
              <a:buNone/>
            </a:pPr>
            <a:endParaRPr lang="en-US" sz="1000" b="1">
              <a:ln w="3175">
                <a:noFill/>
                <a:prstDash val="sysDot"/>
              </a:ln>
              <a:solidFill>
                <a:srgbClr val="002060"/>
              </a:solidFill>
            </a:endParaRPr>
          </a:p>
          <a:p>
            <a:r>
              <a:rPr lang="en-US" sz="2000" b="1">
                <a:ln w="3175">
                  <a:noFill/>
                  <a:prstDash val="sysDot"/>
                </a:ln>
                <a:solidFill>
                  <a:srgbClr val="002060"/>
                </a:solidFill>
                <a:hlinkClick r:id="rId21">
                  <a:extLst>
                    <a:ext uri="{A12FA001-AC4F-418D-AE19-62706E023703}">
                      <ahyp:hlinkClr xmlns:ahyp="http://schemas.microsoft.com/office/drawing/2018/hyperlinkcolor" val="tx"/>
                    </a:ext>
                  </a:extLst>
                </a:hlinkClick>
              </a:rPr>
              <a:t>Solid Waste</a:t>
            </a:r>
            <a:endParaRPr lang="en-US" sz="2000" b="1">
              <a:ln w="3175">
                <a:noFill/>
                <a:prstDash val="sysDot"/>
              </a:ln>
              <a:solidFill>
                <a:srgbClr val="002060"/>
              </a:solidFill>
            </a:endParaRPr>
          </a:p>
          <a:p>
            <a:pPr marL="0" indent="0">
              <a:buNone/>
            </a:pPr>
            <a:endParaRPr lang="en-US" sz="1000" b="1">
              <a:ln w="3175">
                <a:noFill/>
                <a:prstDash val="sysDot"/>
              </a:ln>
              <a:solidFill>
                <a:srgbClr val="002060"/>
              </a:solidFill>
            </a:endParaRPr>
          </a:p>
          <a:p>
            <a:r>
              <a:rPr lang="en-US" sz="2000" b="1">
                <a:ln w="3175">
                  <a:noFill/>
                  <a:prstDash val="sysDot"/>
                </a:ln>
                <a:solidFill>
                  <a:srgbClr val="002060"/>
                </a:solidFill>
                <a:hlinkClick r:id="rId22">
                  <a:extLst>
                    <a:ext uri="{A12FA001-AC4F-418D-AE19-62706E023703}">
                      <ahyp:hlinkClr xmlns:ahyp="http://schemas.microsoft.com/office/drawing/2018/hyperlinkcolor" val="tx"/>
                    </a:ext>
                  </a:extLst>
                </a:hlinkClick>
              </a:rPr>
              <a:t>Streets</a:t>
            </a:r>
            <a:endParaRPr lang="en-US" sz="2000" b="1">
              <a:ln w="3175">
                <a:noFill/>
                <a:prstDash val="sysDot"/>
              </a:ln>
              <a:solidFill>
                <a:srgbClr val="002060"/>
              </a:solidFill>
            </a:endParaRPr>
          </a:p>
          <a:p>
            <a:pPr marL="0" indent="0">
              <a:buNone/>
            </a:pPr>
            <a:endParaRPr lang="en-US" sz="1000" b="1">
              <a:ln w="3175">
                <a:noFill/>
                <a:prstDash val="sysDot"/>
              </a:ln>
              <a:solidFill>
                <a:srgbClr val="002060"/>
              </a:solidFill>
            </a:endParaRPr>
          </a:p>
          <a:p>
            <a:r>
              <a:rPr lang="en-US" sz="2000" b="1">
                <a:ln w="3175">
                  <a:noFill/>
                  <a:prstDash val="sysDot"/>
                </a:ln>
                <a:solidFill>
                  <a:srgbClr val="002060"/>
                </a:solidFill>
                <a:hlinkClick r:id="rId23">
                  <a:extLst>
                    <a:ext uri="{A12FA001-AC4F-418D-AE19-62706E023703}">
                      <ahyp:hlinkClr xmlns:ahyp="http://schemas.microsoft.com/office/drawing/2018/hyperlinkcolor" val="tx"/>
                    </a:ext>
                  </a:extLst>
                </a:hlinkClick>
              </a:rPr>
              <a:t>Stormwater Management</a:t>
            </a:r>
            <a:endParaRPr lang="en-US" sz="2000" b="1">
              <a:ln w="3175">
                <a:noFill/>
                <a:prstDash val="sysDot"/>
              </a:ln>
              <a:solidFill>
                <a:srgbClr val="002060"/>
              </a:solidFill>
            </a:endParaRPr>
          </a:p>
        </p:txBody>
      </p:sp>
      <p:sp>
        <p:nvSpPr>
          <p:cNvPr id="6" name="TextBox 5">
            <a:extLst>
              <a:ext uri="{FF2B5EF4-FFF2-40B4-BE49-F238E27FC236}">
                <a16:creationId xmlns:a16="http://schemas.microsoft.com/office/drawing/2014/main" id="{78227AEF-F9C0-03C2-5021-31DB2D74C466}"/>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Allison Wilson</a:t>
            </a:r>
          </a:p>
          <a:p>
            <a:pPr algn="ctr"/>
            <a:r>
              <a:rPr lang="en-US" sz="1200"/>
              <a:t>ESP Associates, Inc.</a:t>
            </a:r>
          </a:p>
        </p:txBody>
      </p:sp>
      <p:sp>
        <p:nvSpPr>
          <p:cNvPr id="9" name="Slide Number Placeholder 8">
            <a:extLst>
              <a:ext uri="{FF2B5EF4-FFF2-40B4-BE49-F238E27FC236}">
                <a16:creationId xmlns:a16="http://schemas.microsoft.com/office/drawing/2014/main" id="{39D7D9E6-A635-EBEF-E1B7-B725B9A61C01}"/>
              </a:ext>
            </a:extLst>
          </p:cNvPr>
          <p:cNvSpPr>
            <a:spLocks noGrp="1"/>
          </p:cNvSpPr>
          <p:nvPr>
            <p:ph type="sldNum" sz="quarter" idx="12"/>
          </p:nvPr>
        </p:nvSpPr>
        <p:spPr/>
        <p:txBody>
          <a:bodyPr/>
          <a:lstStyle/>
          <a:p>
            <a:fld id="{D57F1E4F-1CFF-5643-939E-217C01CDF565}" type="slidenum">
              <a:rPr lang="en-US" smtClean="0"/>
              <a:pPr/>
              <a:t>7</a:t>
            </a:fld>
            <a:endParaRPr lang="en-US"/>
          </a:p>
        </p:txBody>
      </p:sp>
      <p:pic>
        <p:nvPicPr>
          <p:cNvPr id="11" name="007_AW">
            <a:hlinkClick r:id="" action="ppaction://media"/>
            <a:extLst>
              <a:ext uri="{FF2B5EF4-FFF2-40B4-BE49-F238E27FC236}">
                <a16:creationId xmlns:a16="http://schemas.microsoft.com/office/drawing/2014/main" id="{6581328F-647C-D5FA-CB6C-1C3DC192644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882313" y="4632325"/>
            <a:ext cx="609600" cy="609600"/>
          </a:xfrm>
          <a:prstGeom prst="rect">
            <a:avLst/>
          </a:prstGeom>
        </p:spPr>
      </p:pic>
    </p:spTree>
    <p:extLst>
      <p:ext uri="{BB962C8B-B14F-4D97-AF65-F5344CB8AC3E}">
        <p14:creationId xmlns:p14="http://schemas.microsoft.com/office/powerpoint/2010/main" val="367038495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err="1"/>
              <a:t>Apwa</a:t>
            </a:r>
            <a:r>
              <a:rPr lang="en-US" sz="4800"/>
              <a:t> scholarships</a:t>
            </a:r>
          </a:p>
        </p:txBody>
      </p:sp>
      <p:sp>
        <p:nvSpPr>
          <p:cNvPr id="3" name="Content Placeholder 2">
            <a:extLst>
              <a:ext uri="{FF2B5EF4-FFF2-40B4-BE49-F238E27FC236}">
                <a16:creationId xmlns:a16="http://schemas.microsoft.com/office/drawing/2014/main" id="{9C6B0AED-25D1-0D7D-0372-7E1BD6E428E9}"/>
              </a:ext>
            </a:extLst>
          </p:cNvPr>
          <p:cNvSpPr>
            <a:spLocks noGrp="1"/>
          </p:cNvSpPr>
          <p:nvPr>
            <p:ph idx="1"/>
          </p:nvPr>
        </p:nvSpPr>
        <p:spPr/>
        <p:txBody>
          <a:bodyPr anchor="t" anchorCtr="0"/>
          <a:lstStyle/>
          <a:p>
            <a:r>
              <a:rPr lang="en-US"/>
              <a:t>APWA offer multiple scholarship opportunities. </a:t>
            </a:r>
          </a:p>
          <a:p>
            <a:r>
              <a:rPr lang="en-US"/>
              <a:t>Student Scholarship</a:t>
            </a:r>
          </a:p>
          <a:p>
            <a:pPr lvl="1"/>
            <a:r>
              <a:rPr lang="en-US"/>
              <a:t>$2000 to assist students in attaining their career aspirations and building a foundation of future public works leaders</a:t>
            </a:r>
          </a:p>
          <a:p>
            <a:pPr lvl="1"/>
            <a:r>
              <a:rPr lang="en-US"/>
              <a:t>Internships paying minimum $10 /</a:t>
            </a:r>
            <a:r>
              <a:rPr lang="en-US" err="1"/>
              <a:t>hr</a:t>
            </a:r>
            <a:endParaRPr lang="en-US"/>
          </a:p>
          <a:p>
            <a:r>
              <a:rPr lang="en-US"/>
              <a:t>Scholarship opportunities are posted on the APWA-NC webpage.</a:t>
            </a:r>
          </a:p>
          <a:p>
            <a:endParaRPr lang="en-US"/>
          </a:p>
        </p:txBody>
      </p:sp>
      <p:sp>
        <p:nvSpPr>
          <p:cNvPr id="4" name="Rectangle 3">
            <a:extLst>
              <a:ext uri="{FF2B5EF4-FFF2-40B4-BE49-F238E27FC236}">
                <a16:creationId xmlns:a16="http://schemas.microsoft.com/office/drawing/2014/main" id="{1AA223F1-6BF5-2A14-0B3B-3480375A919E}"/>
              </a:ext>
            </a:extLst>
          </p:cNvPr>
          <p:cNvSpPr/>
          <p:nvPr/>
        </p:nvSpPr>
        <p:spPr>
          <a:xfrm>
            <a:off x="10903411" y="5341617"/>
            <a:ext cx="914400" cy="1143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93B3403-2E92-B95D-EEBF-A8D4FB16CE41}"/>
              </a:ext>
            </a:extLst>
          </p:cNvPr>
          <p:cNvSpPr txBox="1"/>
          <p:nvPr/>
        </p:nvSpPr>
        <p:spPr>
          <a:xfrm>
            <a:off x="10587158" y="6445776"/>
            <a:ext cx="1554480" cy="461665"/>
          </a:xfrm>
          <a:prstGeom prst="rect">
            <a:avLst/>
          </a:prstGeom>
          <a:noFill/>
          <a:ln>
            <a:noFill/>
          </a:ln>
        </p:spPr>
        <p:txBody>
          <a:bodyPr wrap="square" rtlCol="0">
            <a:spAutoFit/>
          </a:bodyPr>
          <a:lstStyle/>
          <a:p>
            <a:pPr algn="ctr"/>
            <a:r>
              <a:rPr lang="en-US" sz="1200"/>
              <a:t>Mike Macintyre</a:t>
            </a:r>
          </a:p>
          <a:p>
            <a:pPr algn="ctr"/>
            <a:r>
              <a:rPr lang="en-US" sz="1200"/>
              <a:t>Town of Huntersville</a:t>
            </a:r>
          </a:p>
        </p:txBody>
      </p:sp>
      <p:pic>
        <p:nvPicPr>
          <p:cNvPr id="4102" name="Picture 6" descr="Scholarship Links - DeSoto High School">
            <a:extLst>
              <a:ext uri="{FF2B5EF4-FFF2-40B4-BE49-F238E27FC236}">
                <a16:creationId xmlns:a16="http://schemas.microsoft.com/office/drawing/2014/main" id="{2FD98D04-B18D-F71A-E8AB-41BC925D48F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95999" y="4019647"/>
            <a:ext cx="7200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6AF4BAD-C6C6-E1CD-928B-0058BA11BF4F}"/>
              </a:ext>
            </a:extLst>
          </p:cNvPr>
          <p:cNvSpPr>
            <a:spLocks noGrp="1"/>
          </p:cNvSpPr>
          <p:nvPr>
            <p:ph type="sldNum" sz="quarter" idx="12"/>
          </p:nvPr>
        </p:nvSpPr>
        <p:spPr/>
        <p:txBody>
          <a:bodyPr/>
          <a:lstStyle/>
          <a:p>
            <a:fld id="{D57F1E4F-1CFF-5643-939E-217C01CDF565}" type="slidenum">
              <a:rPr lang="en-US" smtClean="0"/>
              <a:pPr/>
              <a:t>8</a:t>
            </a:fld>
            <a:endParaRPr lang="en-US"/>
          </a:p>
        </p:txBody>
      </p:sp>
      <p:pic>
        <p:nvPicPr>
          <p:cNvPr id="6" name="Picture 2">
            <a:extLst>
              <a:ext uri="{FF2B5EF4-FFF2-40B4-BE49-F238E27FC236}">
                <a16:creationId xmlns:a16="http://schemas.microsoft.com/office/drawing/2014/main" id="{4265CFC1-6B9F-DA56-5CE0-1B0157884A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55666" y="5329596"/>
            <a:ext cx="80989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008_MM">
            <a:hlinkClick r:id="" action="ppaction://media"/>
            <a:extLst>
              <a:ext uri="{FF2B5EF4-FFF2-40B4-BE49-F238E27FC236}">
                <a16:creationId xmlns:a16="http://schemas.microsoft.com/office/drawing/2014/main" id="{28C0353F-5AEE-455A-449F-EE9211B2BD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73782" y="4366892"/>
            <a:ext cx="609600" cy="609600"/>
          </a:xfrm>
          <a:prstGeom prst="rect">
            <a:avLst/>
          </a:prstGeom>
        </p:spPr>
      </p:pic>
    </p:spTree>
    <p:extLst>
      <p:ext uri="{BB962C8B-B14F-4D97-AF65-F5344CB8AC3E}">
        <p14:creationId xmlns:p14="http://schemas.microsoft.com/office/powerpoint/2010/main" val="130095694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DA3A-C38A-AEC3-7DB8-8DD8BF223AA7}"/>
              </a:ext>
            </a:extLst>
          </p:cNvPr>
          <p:cNvSpPr>
            <a:spLocks noGrp="1"/>
          </p:cNvSpPr>
          <p:nvPr>
            <p:ph type="title"/>
          </p:nvPr>
        </p:nvSpPr>
        <p:spPr/>
        <p:txBody>
          <a:bodyPr>
            <a:normAutofit/>
          </a:bodyPr>
          <a:lstStyle/>
          <a:p>
            <a:r>
              <a:rPr lang="en-US" sz="4800"/>
              <a:t>APWA-NC Student chapters</a:t>
            </a:r>
          </a:p>
        </p:txBody>
      </p:sp>
      <p:pic>
        <p:nvPicPr>
          <p:cNvPr id="7" name="009_MH">
            <a:hlinkClick r:id="" action="ppaction://media"/>
            <a:extLst>
              <a:ext uri="{FF2B5EF4-FFF2-40B4-BE49-F238E27FC236}">
                <a16:creationId xmlns:a16="http://schemas.microsoft.com/office/drawing/2014/main" id="{3A350EA4-200D-F24B-3293-44A2C91E7776}"/>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714750"/>
            <a:ext cx="609600" cy="609600"/>
          </a:xfrm>
        </p:spPr>
      </p:pic>
      <p:sp>
        <p:nvSpPr>
          <p:cNvPr id="4" name="Slide Number Placeholder 3">
            <a:extLst>
              <a:ext uri="{FF2B5EF4-FFF2-40B4-BE49-F238E27FC236}">
                <a16:creationId xmlns:a16="http://schemas.microsoft.com/office/drawing/2014/main" id="{B4C1AECF-2AFD-7F7E-3A19-DA25A93B7DE9}"/>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5" name="TextBox 4">
            <a:extLst>
              <a:ext uri="{FF2B5EF4-FFF2-40B4-BE49-F238E27FC236}">
                <a16:creationId xmlns:a16="http://schemas.microsoft.com/office/drawing/2014/main" id="{E527CBFA-301A-CCE5-2FA6-7292FC04363D}"/>
              </a:ext>
            </a:extLst>
          </p:cNvPr>
          <p:cNvSpPr txBox="1"/>
          <p:nvPr/>
        </p:nvSpPr>
        <p:spPr>
          <a:xfrm>
            <a:off x="10114035" y="6422532"/>
            <a:ext cx="2247625" cy="461665"/>
          </a:xfrm>
          <a:prstGeom prst="rect">
            <a:avLst/>
          </a:prstGeom>
          <a:noFill/>
          <a:ln>
            <a:noFill/>
          </a:ln>
        </p:spPr>
        <p:txBody>
          <a:bodyPr wrap="square" rtlCol="0">
            <a:spAutoFit/>
          </a:bodyPr>
          <a:lstStyle/>
          <a:p>
            <a:pPr algn="ctr"/>
            <a:r>
              <a:rPr lang="en-US" sz="1200"/>
              <a:t>Magda P. Holloway</a:t>
            </a:r>
          </a:p>
          <a:p>
            <a:pPr algn="ctr"/>
            <a:r>
              <a:rPr lang="en-US" sz="1200"/>
              <a:t>Summit Design &amp; Engineering</a:t>
            </a:r>
          </a:p>
        </p:txBody>
      </p:sp>
      <p:pic>
        <p:nvPicPr>
          <p:cNvPr id="6" name="Picture 2">
            <a:extLst>
              <a:ext uri="{FF2B5EF4-FFF2-40B4-BE49-F238E27FC236}">
                <a16:creationId xmlns:a16="http://schemas.microsoft.com/office/drawing/2014/main" id="{4008CF92-579D-6E03-E1B6-946D522A764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780648" y="5288925"/>
            <a:ext cx="914400" cy="114299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598BCEB-8FE3-736A-601F-58E994BDF00B}"/>
              </a:ext>
            </a:extLst>
          </p:cNvPr>
          <p:cNvSpPr txBox="1">
            <a:spLocks/>
          </p:cNvSpPr>
          <p:nvPr/>
        </p:nvSpPr>
        <p:spPr>
          <a:xfrm>
            <a:off x="580146" y="1987827"/>
            <a:ext cx="10547775" cy="4168018"/>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Trying to incorporate Student Chapters in NC</a:t>
            </a:r>
          </a:p>
          <a:p>
            <a:pPr marL="0" indent="0">
              <a:buNone/>
            </a:pPr>
            <a:endParaRPr lang="en-US" sz="2400" dirty="0"/>
          </a:p>
          <a:p>
            <a:r>
              <a:rPr lang="en-US" sz="2400" dirty="0"/>
              <a:t>Currently engaging with NC State</a:t>
            </a:r>
          </a:p>
          <a:p>
            <a:pPr marL="0" indent="0">
              <a:buNone/>
            </a:pPr>
            <a:endParaRPr lang="en-US" sz="2400" dirty="0"/>
          </a:p>
          <a:p>
            <a:r>
              <a:rPr lang="en-US" sz="2400" dirty="0"/>
              <a:t>Outreach with young professionals is VERY important</a:t>
            </a:r>
          </a:p>
          <a:p>
            <a:pPr marL="0" indent="0">
              <a:buNone/>
            </a:pPr>
            <a:endParaRPr lang="en-US" sz="2400" dirty="0"/>
          </a:p>
          <a:p>
            <a:r>
              <a:rPr lang="en-US" sz="2400" dirty="0"/>
              <a:t>If interested in getting a student chapter at your high school or college, please reach out. </a:t>
            </a:r>
          </a:p>
        </p:txBody>
      </p:sp>
    </p:spTree>
    <p:extLst>
      <p:ext uri="{BB962C8B-B14F-4D97-AF65-F5344CB8AC3E}">
        <p14:creationId xmlns:p14="http://schemas.microsoft.com/office/powerpoint/2010/main" val="1261215966"/>
      </p:ext>
    </p:extLst>
  </p:cSld>
  <p:clrMapOvr>
    <a:masterClrMapping/>
  </p:clrMapOvr>
  <mc:AlternateContent xmlns:mc="http://schemas.openxmlformats.org/markup-compatibility/2006" xmlns:p14="http://schemas.microsoft.com/office/powerpoint/2010/main">
    <mc:Choice Requires="p14">
      <p:transition spd="slow" p14:dur="2000" advTm="65000"/>
    </mc:Choice>
    <mc:Fallback xmlns="">
      <p:transition spd="slow"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9</TotalTime>
  <Words>3715</Words>
  <Application>Microsoft Office PowerPoint</Application>
  <PresentationFormat>Widescreen</PresentationFormat>
  <Paragraphs>613</Paragraphs>
  <Slides>35</Slides>
  <Notes>19</Notes>
  <HiddenSlides>0</HiddenSlides>
  <MMClips>33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Baskerville Old Face</vt:lpstr>
      <vt:lpstr>Calibri</vt:lpstr>
      <vt:lpstr>Century Gothic</vt:lpstr>
      <vt:lpstr>Gill Sans MT</vt:lpstr>
      <vt:lpstr>Proxima Nova Black</vt:lpstr>
      <vt:lpstr>Symbol</vt:lpstr>
      <vt:lpstr>Times New Roman</vt:lpstr>
      <vt:lpstr>Wingdings</vt:lpstr>
      <vt:lpstr>Wingdings 2</vt:lpstr>
      <vt:lpstr>Dividend</vt:lpstr>
      <vt:lpstr>Public works education and career forum</vt:lpstr>
      <vt:lpstr>WELCOME </vt:lpstr>
      <vt:lpstr>Agenda</vt:lpstr>
      <vt:lpstr>What is public works?</vt:lpstr>
      <vt:lpstr>Who is apwa?</vt:lpstr>
      <vt:lpstr>What Does/can apwa do? </vt:lpstr>
      <vt:lpstr>APWA divisions &amp; Committees</vt:lpstr>
      <vt:lpstr>Apwa scholarships</vt:lpstr>
      <vt:lpstr>APWA-NC Student chapters</vt:lpstr>
      <vt:lpstr>PowerPoint Presentation</vt:lpstr>
      <vt:lpstr>Outcome of outreach to students</vt:lpstr>
      <vt:lpstr>A perspective on the possibilities</vt:lpstr>
      <vt:lpstr>Younger professionals in public works</vt:lpstr>
      <vt:lpstr>Explore careers in public works –  My story</vt:lpstr>
      <vt:lpstr>Types of Public Works Businesses, Departments, and Divisions</vt:lpstr>
      <vt:lpstr>Over 300 Different Occupations in Public Works to choose from</vt:lpstr>
      <vt:lpstr>My Public Works story</vt:lpstr>
      <vt:lpstr>Public works Career Opportunities</vt:lpstr>
      <vt:lpstr>The Work and the People</vt:lpstr>
      <vt:lpstr>Entry Level Preferred Requirements</vt:lpstr>
      <vt:lpstr>Professional and Administrative requirements </vt:lpstr>
      <vt:lpstr>Learning and Personal Development Opportunities </vt:lpstr>
      <vt:lpstr>Recruitment:  Reshaping/re-branding</vt:lpstr>
      <vt:lpstr>My engineering story…my way…</vt:lpstr>
      <vt:lpstr>Recruitment</vt:lpstr>
      <vt:lpstr>Retention</vt:lpstr>
      <vt:lpstr>Salaries</vt:lpstr>
      <vt:lpstr>Career progression &amp; advancement</vt:lpstr>
      <vt:lpstr>Private consulting for public works</vt:lpstr>
      <vt:lpstr>PRIDE AND PURPOSE OF PUBLIC SERVICE</vt:lpstr>
      <vt:lpstr>APWA helped my career in public works</vt:lpstr>
      <vt:lpstr>Important Links</vt:lpstr>
      <vt:lpstr>Questions for you</vt:lpstr>
      <vt:lpstr>Presenter Contact information</vt:lpstr>
      <vt:lpstr>Presenter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works education and career forum</dc:title>
  <dc:creator>Allison Wilson</dc:creator>
  <cp:lastModifiedBy>Allison Wilson</cp:lastModifiedBy>
  <cp:revision>2</cp:revision>
  <cp:lastPrinted>2023-05-17T16:13:09Z</cp:lastPrinted>
  <dcterms:created xsi:type="dcterms:W3CDTF">2023-05-03T12:18:21Z</dcterms:created>
  <dcterms:modified xsi:type="dcterms:W3CDTF">2023-09-08T18:21:32Z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